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3" r:id="rId10"/>
    <p:sldId id="272" r:id="rId11"/>
    <p:sldId id="274" r:id="rId12"/>
    <p:sldId id="275" r:id="rId13"/>
    <p:sldId id="280" r:id="rId14"/>
    <p:sldId id="276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9971FD0E-C520-44AE-ABB0-588712972F3C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54444E95-0F6D-4C64-8556-022956E3D55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836" y="3356992"/>
            <a:ext cx="7772400" cy="864096"/>
          </a:xfrm>
        </p:spPr>
        <p:txBody>
          <a:bodyPr/>
          <a:lstStyle/>
          <a:p>
            <a:pPr algn="ctr"/>
            <a:r>
              <a:rPr lang="be-BY" dirty="0" smtClean="0">
                <a:latin typeface="Monotype Corsiva" pitchFamily="66" charset="0"/>
              </a:rPr>
              <a:t>Памятаем дзеля будучыні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908720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latin typeface="Times New Roman" pitchFamily="18" charset="0"/>
                <a:cs typeface="Times New Roman" pitchFamily="18" charset="0"/>
              </a:rPr>
              <a:t>Дзяржаўная ўстанова адукацыі “Ізабелінскі вучэбна-педагагічны комплекс дзіцячы сад – сярэдняя школа”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4690864" cy="5472608"/>
          </a:xfrm>
        </p:spPr>
        <p:txBody>
          <a:bodyPr>
            <a:normAutofit fontScale="25000" lnSpcReduction="20000"/>
          </a:bodyPr>
          <a:lstStyle/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be-BY" sz="7200" dirty="0" smtClean="0">
                <a:latin typeface="Times New Roman" pitchFamily="18" charset="0"/>
                <a:cs typeface="Times New Roman" pitchFamily="18" charset="0"/>
              </a:rPr>
              <a:t>За гады вайны Мікалай Іванавіч здзейсніў больш за 300 баявых вылятаў, збіў асабіста 16 самалетаў ворага і 4-у групавых баях. За баявыя заслугі ўзнагароджаны ардэнамі Чырвонага Сцягу, Айчннай вайны 2 ступені, Чырвонай Зоркі, 10 медалямі. 9 красавіка 1943г. Абрамчук М.І. удастоены  звання Героя Савецкага Саюза.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be-BY" sz="7200" dirty="0" smtClean="0">
                <a:latin typeface="Times New Roman" pitchFamily="18" charset="0"/>
                <a:cs typeface="Times New Roman" pitchFamily="18" charset="0"/>
              </a:rPr>
              <a:t>     Пасля перамогі ён працаваў служыць у авіацыі. Лятаць яму ўсё-такі забаранілі, але багаты вопыт і веды спатрэбіліся ў справе выхавання маладых летчыкаў. У 1955г. Мікалай Іванавіч па стану здароўя пайшоў у адстаўку. Да апошніх дзён жыцця пражываў у Кіеве. Памер 1 лютага 1974г.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be-BY" sz="7200" dirty="0" smtClean="0">
                <a:latin typeface="Times New Roman" pitchFamily="18" charset="0"/>
                <a:cs typeface="Times New Roman" pitchFamily="18" charset="0"/>
              </a:rPr>
              <a:t>На сацыяльным пастаменце каля адміністрацыйнага будынка Ізабелінскага сельскага савета ўстаноўлена Мемарыяльная дошка ў гонар Героя Савецкага Саюза М.І. Абрамчука.</a:t>
            </a:r>
          </a:p>
          <a:p>
            <a:pPr marL="0" lvl="0" indent="0" algn="just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ru-RU" sz="7200" dirty="0" smtClean="0"/>
          </a:p>
          <a:p>
            <a:endParaRPr lang="ru-RU" dirty="0"/>
          </a:p>
        </p:txBody>
      </p:sp>
      <p:pic>
        <p:nvPicPr>
          <p:cNvPr id="4" name="Picture 4" descr="IMG_27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316786"/>
            <a:ext cx="3691181" cy="492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SAM_44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07" t="13407" b="5452"/>
          <a:stretch>
            <a:fillRect/>
          </a:stretch>
        </p:blipFill>
        <p:spPr>
          <a:xfrm rot="5400000">
            <a:off x="-517823" y="1946503"/>
            <a:ext cx="5589240" cy="3657690"/>
          </a:xfrm>
        </p:spPr>
      </p:pic>
      <p:sp>
        <p:nvSpPr>
          <p:cNvPr id="5" name="Прямоугольник 4"/>
          <p:cNvSpPr/>
          <p:nvPr/>
        </p:nvSpPr>
        <p:spPr>
          <a:xfrm>
            <a:off x="4283968" y="90872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e-BY" sz="2600" baseline="-25000" dirty="0" smtClean="0">
                <a:latin typeface="Times New Roman" pitchFamily="18" charset="0"/>
                <a:cs typeface="Times New Roman" pitchFamily="18" charset="0"/>
              </a:rPr>
              <a:t>Мушчук Пётр Мікалаевіч нарадзіўся 25.11.1920 г. у г.Ваўкавыску. Сям’я Мушчукоў: бацька Мікалай Гардзеевіч, маці Яўгенія Пятроўна і трое іх дзяцей - два сыны і дачка перад вайной жылі на хутары Крамяніца - Дольная. Вайна застала іх знянацку, выехаць не паспелі. Пачаліся цяжкія выпрабаванні нямецкай акупацыі. У майскі дзень 1943 года старэйшы сын Пётр у Ваўкавыску папаў пад аблаву на молодзь. Усіх загналі на станцыю, пагрузілі ў таварняк і адправілі Германію. Там яму давялося працаваць дармавым работнікам у маладойгаспадыні.</a:t>
            </a:r>
            <a:endParaRPr lang="be-BY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2600" baseline="-25000" dirty="0" smtClean="0">
                <a:latin typeface="Times New Roman" pitchFamily="18" charset="0"/>
                <a:cs typeface="Times New Roman" pitchFamily="18" charset="0"/>
              </a:rPr>
              <a:t>У ліпені 1944 года у выніку пераможнага наступлення савецкіх войск прыйшло вызваленне. Так Пётр Мушчук трапіў у Брэст. Затым ён стаў салдатам, трапіў на трэці Беларускі фронт, войскі якога ўдзельнічалі ў баях ва Усходняй Прусіі, узяцці Кёнінгзберга. </a:t>
            </a:r>
            <a:endParaRPr lang="be-BY" sz="2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SAM_43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80" t="11816" r="11851" b="13407"/>
          <a:stretch>
            <a:fillRect/>
          </a:stretch>
        </p:blipFill>
        <p:spPr>
          <a:xfrm rot="5400000">
            <a:off x="-379677" y="2043973"/>
            <a:ext cx="4752529" cy="3490136"/>
          </a:xfrm>
        </p:spPr>
      </p:pic>
      <p:pic>
        <p:nvPicPr>
          <p:cNvPr id="5" name="Рисунок 4" descr="SAM_4377.JPG"/>
          <p:cNvPicPr>
            <a:picLocks noChangeAspect="1"/>
          </p:cNvPicPr>
          <p:nvPr/>
        </p:nvPicPr>
        <p:blipFill>
          <a:blip r:embed="rId3" cstate="print"/>
          <a:srcRect l="4326" t="15350" r="5113" b="9051"/>
          <a:stretch>
            <a:fillRect/>
          </a:stretch>
        </p:blipFill>
        <p:spPr>
          <a:xfrm>
            <a:off x="4211960" y="764705"/>
            <a:ext cx="4536504" cy="27363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9424" y="3441680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baseline="-25000" dirty="0" smtClean="0">
                <a:latin typeface="Times New Roman" pitchFamily="18" charset="0"/>
                <a:cs typeface="Times New Roman" pitchFamily="18" charset="0"/>
              </a:rPr>
              <a:t>3 Брэста яго шлях пралёг да горада Хельм, дзе ў жніўні 1944г пачала фарміравацца дывізія імя Ванды Васілеўскай. Баявыя дзеянні дывізіі пачаліся ў сярэдзіне студзеня 1945г пры вызваленні Варшавы. У Пятра Мікалаевіча ёсць польскі медаль за ўдзел у вызваленні Варшавы, медаль за ўзяцце Берліна і за перамогу над Германіяй. Пасля Варшавы былі баі пад Шчэцінам. У складзе Першага Беларускага фронту дывізія фарсіравала Одэр і Нісу. Ужо з войскамі Украінскага фронту дайшлі да Дрэздэна, тут і сустэў Перамогу. Затым ваяваў на тэраторыі Чэхаславакіі. Служба капрала Мушчука працягвалася да 1947 г. у гарнізоне польскіх войск каля Познані.</a:t>
            </a:r>
            <a:endParaRPr lang="be-BY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SAM_43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087" t="5501" r="5501" b="12600"/>
          <a:stretch>
            <a:fillRect/>
          </a:stretch>
        </p:blipFill>
        <p:spPr>
          <a:xfrm rot="5400000">
            <a:off x="4067944" y="1916832"/>
            <a:ext cx="5328592" cy="3744416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2132856"/>
            <a:ext cx="3995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Пасля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вайны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Пётр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Мікалаевіч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болын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за 30 год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аддаў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любімай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справе,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выбранай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ўсё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жыццё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працы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настаўнікам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ў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Драгічанскай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aseline="-25000" dirty="0" err="1" smtClean="0">
                <a:latin typeface="Times New Roman" pitchFamily="18" charset="0"/>
                <a:cs typeface="Times New Roman" pitchFamily="18" charset="0"/>
              </a:rPr>
              <a:t>Ізабелінскай</a:t>
            </a:r>
            <a:r>
              <a:rPr lang="ru-RU" sz="3600" baseline="-25000" dirty="0" smtClean="0">
                <a:latin typeface="Times New Roman" pitchFamily="18" charset="0"/>
                <a:cs typeface="Times New Roman" pitchFamily="18" charset="0"/>
              </a:rPr>
              <a:t> школах.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1124744"/>
            <a:ext cx="2243481" cy="243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26083"/>
            <a:ext cx="4785940" cy="3231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50350"/>
          <a:stretch>
            <a:fillRect/>
          </a:stretch>
        </p:blipFill>
        <p:spPr bwMode="auto">
          <a:xfrm>
            <a:off x="1403648" y="3643420"/>
            <a:ext cx="2376264" cy="32145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7584" y="1340768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Гэтым ордэнам П. М. Мушчук баў узнагароджаны ў 1985 годзе ў гонар 40-годдзя Перамогі.</a:t>
            </a:r>
          </a:p>
          <a:p>
            <a:pPr algn="just"/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Памер ветэран 30 сакавіка 2009 года.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51920" y="980728"/>
            <a:ext cx="5112568" cy="587727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4000" baseline="-25000" dirty="0" smtClean="0">
                <a:latin typeface="Times New Roman" pitchFamily="18" charset="0"/>
                <a:cs typeface="Times New Roman" pitchFamily="18" charset="0"/>
              </a:rPr>
              <a:t>Аляксеева Аляксандра Міхайлаўна нарадзілася </a:t>
            </a:r>
            <a:r>
              <a:rPr lang="be-BY" sz="4500" baseline="-25000" dirty="0" smtClean="0">
                <a:latin typeface="Times New Roman" pitchFamily="18" charset="0"/>
                <a:cs typeface="Times New Roman" pitchFamily="18" charset="0"/>
              </a:rPr>
              <a:t>непадалёку ад Смаленска на станцыі Фаянсавай, дзе пражывала да вайны. Тут скончыла 9 класаў. У пачатку вайны яе сям’я была эвакуіравана за лінію фронта ў г.Кіраў. Там яна разам з сястрой са зброяй у руках ахоўвала таварныя саставы, правярала дакументы і грузы.</a:t>
            </a:r>
            <a:endParaRPr lang="be-BY" sz="4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4500" baseline="-25000" dirty="0" smtClean="0">
                <a:latin typeface="Times New Roman" pitchFamily="18" charset="0"/>
                <a:cs typeface="Times New Roman" pitchFamily="18" charset="0"/>
              </a:rPr>
              <a:t>Калі Аляксандры Міхайлаўне споўнілася 18 гадоў, у яе ўзнікла моцнае жаданне трапіць на фронт. 3 гэтай мэтай яна пісала пісьмы - просьбы ў райкам камсамола, ваенкамат і нават галоўнакамандаючаму т. Сталіну. </a:t>
            </a:r>
            <a:r>
              <a:rPr lang="en-US" sz="4500" baseline="-25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be-BY" sz="4500" baseline="-25000" dirty="0" smtClean="0">
                <a:latin typeface="Times New Roman" pitchFamily="18" charset="0"/>
                <a:cs typeface="Times New Roman" pitchFamily="18" charset="0"/>
              </a:rPr>
              <a:t>вось доўгачаканая мара дзяўчыны збылася. У 1944г. яна трапляе ў лагер пад Свярдлоўскам, дзе рыхтавалі для адпраўкі на фронт. Затым яе разам з другімі дзяўчатамі пераправілі ў Мурманск, дзе пачалі рыхтаваць на сувязных. Пасля паскоранай падрыхтоўкі Аляксандра трапіла на Паўночны фронт.</a:t>
            </a:r>
            <a:endParaRPr lang="be-BY" sz="4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17.JPG"/>
          <p:cNvPicPr>
            <a:picLocks noChangeAspect="1"/>
          </p:cNvPicPr>
          <p:nvPr/>
        </p:nvPicPr>
        <p:blipFill>
          <a:blip r:embed="rId2" cstate="print"/>
          <a:srcRect l="20863" t="10101" r="3538" b="25850"/>
          <a:stretch>
            <a:fillRect/>
          </a:stretch>
        </p:blipFill>
        <p:spPr>
          <a:xfrm rot="5400000">
            <a:off x="-562696" y="2298999"/>
            <a:ext cx="5256584" cy="3340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14400"/>
          </a:xfrm>
        </p:spPr>
        <p:txBody>
          <a:bodyPr/>
          <a:lstStyle/>
          <a:p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SAM_4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444" t="18648" r="7682" b="15203"/>
          <a:stretch>
            <a:fillRect/>
          </a:stretch>
        </p:blipFill>
        <p:spPr>
          <a:xfrm rot="5400000">
            <a:off x="4433127" y="1963124"/>
            <a:ext cx="5246297" cy="3672408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1184652"/>
            <a:ext cx="4176464" cy="567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3200" baseline="-25000" dirty="0" smtClean="0">
                <a:latin typeface="Times New Roman" pitchFamily="18" charset="0"/>
                <a:cs typeface="Times New Roman" pitchFamily="18" charset="0"/>
              </a:rPr>
              <a:t>За баявыя заслугі яна ўзнагароджана ордэнам Айчыннай вайны </a:t>
            </a:r>
            <a:r>
              <a:rPr lang="en-US" sz="3200" baseline="-250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be-BY" sz="3200" baseline="-25000" dirty="0" smtClean="0">
                <a:latin typeface="Times New Roman" pitchFamily="18" charset="0"/>
                <a:cs typeface="Times New Roman" pitchFamily="18" charset="0"/>
              </a:rPr>
              <a:t>ступені і многімі медалямі.</a:t>
            </a:r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be-BY" sz="3200" baseline="-25000" dirty="0" smtClean="0">
                <a:latin typeface="Times New Roman" pitchFamily="18" charset="0"/>
                <a:cs typeface="Times New Roman" pitchFamily="18" charset="0"/>
              </a:rPr>
              <a:t>У верасні 1945г была дэмабілізавана і прыехала ў г.Ваўкавыск, куды раней быў накіраваны яе бацька. Тут яна выбрала сабе прафесію настаўніка. Скончыла завочна Мінскі педагагічны інстытут. Выкладала спачатку гісторыю ў васьмігадовай школе в. Драгічаны, затым да пенсіі працавала ў Ізабелінскай сярэдняй школе.</a:t>
            </a:r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Содержимое 3" descr="SAM_4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488" t="15874" r="3449" b="13328"/>
          <a:stretch>
            <a:fillRect/>
          </a:stretch>
        </p:blipFill>
        <p:spPr>
          <a:xfrm rot="5400000">
            <a:off x="-342643" y="2078948"/>
            <a:ext cx="5407148" cy="3498742"/>
          </a:xfrm>
        </p:spPr>
      </p:pic>
      <p:sp>
        <p:nvSpPr>
          <p:cNvPr id="5" name="Прямоугольник 4"/>
          <p:cNvSpPr/>
          <p:nvPr/>
        </p:nvSpPr>
        <p:spPr>
          <a:xfrm>
            <a:off x="4283968" y="76470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be-BY" sz="2400" baseline="-25000" dirty="0" smtClean="0">
                <a:latin typeface="Times New Roman" pitchFamily="18" charset="0"/>
                <a:cs typeface="Times New Roman" pitchFamily="18" charset="0"/>
              </a:rPr>
              <a:t>Баташоў Зіновій Мацвеявіч нарадзіўся ў 1908 годзе ў Расіі. Затым сям’ я пераехала ў Беларусь і доўгі час жыла ў вёсцы Ізабелін. Удзельнічаў у многіх баях Вялікай Айчыннай вайны супраць фашысцкіх акупантаў і японскіх імперыялістаў. Узнагароджаны ордэнам Айчыннай вайны 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be-BY" sz="2400" baseline="-25000" dirty="0" smtClean="0">
                <a:latin typeface="Times New Roman" pitchFamily="18" charset="0"/>
                <a:cs typeface="Times New Roman" pitchFamily="18" charset="0"/>
              </a:rPr>
              <a:t>ступені, ордэнам “Чырвонага Сцяга”, медалямі 64 За ўзяцце Кёнінгзберга”, 46 За ўзяцце Будапешта”, “ За перамогу над Германіяй у Вялікай Айчыннай вайне 1941-1945гг”, “За перамогу над Японіяй”. Пасля вайны жыў і працаваў у Ізабеліне.</a:t>
            </a:r>
            <a:endParaRPr lang="be-BY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4388.JPG"/>
          <p:cNvPicPr>
            <a:picLocks noChangeAspect="1"/>
          </p:cNvPicPr>
          <p:nvPr/>
        </p:nvPicPr>
        <p:blipFill>
          <a:blip r:embed="rId3" cstate="print"/>
          <a:srcRect t="17450" r="3538" b="12201"/>
          <a:stretch>
            <a:fillRect/>
          </a:stretch>
        </p:blipFill>
        <p:spPr>
          <a:xfrm>
            <a:off x="4323058" y="4221088"/>
            <a:ext cx="4820942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8024" y="1124744"/>
            <a:ext cx="4032448" cy="52308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3900" baseline="-25000" dirty="0" smtClean="0">
                <a:latin typeface="Times New Roman" pitchFamily="18" charset="0"/>
                <a:cs typeface="Times New Roman" pitchFamily="18" charset="0"/>
              </a:rPr>
              <a:t>Пятруль Макар Паўлавіч нарадзіўся ў в. Мацвееўцы. У пачатку Вялікай Айчыннай вайны быў прызваны ў Чырвоную Армію. У адным з баёў трапіў у палон да немцаў. У 1945 годзе быў вызвалены з канцлагера савецкімі воінамі. Затым ваяваў на фронце. Пасля заканчэння вайны Макар Паўлавіч працаваў у калгасе імя Жданава.</a:t>
            </a:r>
            <a:endParaRPr lang="be-BY" sz="3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09.JPG"/>
          <p:cNvPicPr>
            <a:picLocks noChangeAspect="1"/>
          </p:cNvPicPr>
          <p:nvPr/>
        </p:nvPicPr>
        <p:blipFill>
          <a:blip r:embed="rId2" cstate="print"/>
          <a:srcRect l="12201" t="15351" r="5113" b="14300"/>
          <a:stretch>
            <a:fillRect/>
          </a:stretch>
        </p:blipFill>
        <p:spPr>
          <a:xfrm rot="5400000">
            <a:off x="-265433" y="2023234"/>
            <a:ext cx="5642418" cy="3600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836712"/>
            <a:ext cx="4680520" cy="602128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8000" baseline="-25000" dirty="0" smtClean="0">
                <a:latin typeface="Times New Roman" pitchFamily="18" charset="0"/>
                <a:cs typeface="Times New Roman" pitchFamily="18" charset="0"/>
              </a:rPr>
              <a:t>Грыневіч Ціхан Сямёнавіч нарадзіўся 10.01.1908года ў в.Харужанцы Ваўкавыскага раёна. Сям’я была з “сярэднякоў”, таму ў гады Савецкай улады была раскулачана і саслана ў г.Омск. Аднак доўга там яны не былі і хутка вярнуліся назад на Радзіму. У сям’і было сямёра дзяцей.</a:t>
            </a:r>
            <a:endParaRPr lang="be-BY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8000" baseline="-25000" dirty="0" smtClean="0">
                <a:latin typeface="Times New Roman" pitchFamily="18" charset="0"/>
                <a:cs typeface="Times New Roman" pitchFamily="18" charset="0"/>
              </a:rPr>
              <a:t>У 1939 годзе Ціхан са сваімі двумя старэйшымі братамі былі прызваны ў польскую армію. Хутка ён з братам Естафам папаў у палон на тэрыторыі Полыпчы. Брат яго быў камандзірам часткі, граматны чалавек і смог сам уцячы з палону. А Ціхану давялося некалькі гадоў прабыць у канцлагерах.</a:t>
            </a:r>
            <a:endParaRPr lang="be-BY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8000" baseline="-25000" dirty="0" smtClean="0">
                <a:latin typeface="Times New Roman" pitchFamily="18" charset="0"/>
                <a:cs typeface="Times New Roman" pitchFamily="18" charset="0"/>
              </a:rPr>
              <a:t>Прыкладна ў 1943 годзе лёс пашкадаваў яго:ён папаў на работу да пана. Пан выбраў Ціхана з вялікай колькасці палонных, як добрага работніка. Для гэтага ўсе палонныя павінны былі па чарзе ісці за плугам, і чыя баразна была сама роўная, таго ён забіраў на сваю гаспадарку.</a:t>
            </a:r>
            <a:endParaRPr lang="be-BY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8000" baseline="-25000" dirty="0" smtClean="0">
                <a:latin typeface="Times New Roman" pitchFamily="18" charset="0"/>
                <a:cs typeface="Times New Roman" pitchFamily="18" charset="0"/>
              </a:rPr>
              <a:t>Там ён працаваў, пакуль савецкія войскі не вызвалілі. Ціхан астаўся ў Савецкай Арміі і прымаў удзел у вызваленні Германіі, Полыпчы, Чэхаславакіі ад нямецка-фашысцкіх захопнікаў.</a:t>
            </a:r>
            <a:endParaRPr lang="be-BY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Узнагароджаны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ордэнам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Айчыннай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вайны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ступені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многімі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aseline="-25000" dirty="0" err="1" smtClean="0">
                <a:latin typeface="Times New Roman" pitchFamily="18" charset="0"/>
                <a:cs typeface="Times New Roman" pitchFamily="18" charset="0"/>
              </a:rPr>
              <a:t>медалямі</a:t>
            </a:r>
            <a:r>
              <a:rPr lang="ru-RU" sz="8000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8000" baseline="-25000" dirty="0" smtClean="0">
                <a:latin typeface="Times New Roman" pitchFamily="18" charset="0"/>
                <a:cs typeface="Times New Roman" pitchFamily="18" charset="0"/>
              </a:rPr>
              <a:t>Пасля вайны вярнуўся на сваю Радзіму, дзе чакала жонка з дачкою, хутка з’явіліся яшчэ дачка і сын.Працаваў у калгасе, вёў сваю гаспадарку. Памёр 26.01.1989 года.</a:t>
            </a:r>
            <a:endParaRPr lang="be-BY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SAM_4411.JPG"/>
          <p:cNvPicPr>
            <a:picLocks noChangeAspect="1"/>
          </p:cNvPicPr>
          <p:nvPr/>
        </p:nvPicPr>
        <p:blipFill>
          <a:blip r:embed="rId2" cstate="print"/>
          <a:srcRect l="16925" t="9051" r="5901" b="22700"/>
          <a:stretch>
            <a:fillRect/>
          </a:stretch>
        </p:blipFill>
        <p:spPr>
          <a:xfrm rot="5400000">
            <a:off x="-562245" y="1866500"/>
            <a:ext cx="5688632" cy="3773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pPr algn="ctr"/>
            <a:r>
              <a:rPr lang="ru-RU" sz="5400" dirty="0" err="1" smtClean="0">
                <a:latin typeface="Monotype Corsiva" pitchFamily="66" charset="0"/>
              </a:rPr>
              <a:t>Задачы</a:t>
            </a:r>
            <a:r>
              <a:rPr lang="be-BY" sz="5400" dirty="0" smtClean="0">
                <a:latin typeface="Monotype Corsiva" pitchFamily="66" charset="0"/>
              </a:rPr>
              <a:t> праекта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84784"/>
            <a:ext cx="7772400" cy="4572000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Узбагаціці веды школьнікаў аб Вялікай Айчынай вайне, аб трагічных і гераічных старонках нашага мінулага з расказаў ветэранаў і пры наведванні музеяў і памятных мясцін, звязаных з барацьбой супраць захопнікаў;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Выхоўваць пачуцці патрыятызму як асновы мужнасці, доблесці і моцы, пачуцце павагі да роднай зямлі і гонару за беларускі народ;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Фарміраванне ў дзяцей і падросткаў грамадзянскую пазіцыю, нацыянальную самасвядомасць, духоўную культуру.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980728"/>
            <a:ext cx="4536504" cy="568863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9600" baseline="-25000" dirty="0" smtClean="0">
                <a:latin typeface="Times New Roman" pitchFamily="18" charset="0"/>
                <a:cs typeface="Times New Roman" pitchFamily="18" charset="0"/>
              </a:rPr>
              <a:t>Бакач Мікалай Аляксандравіч нарадзіўся ў в. Пасуцічы Зэльвенскага р-на 15 мая 1926г. Затым сям’я Бакачоў пераехала ў в.Ізабелін, дзе і сустрэлі вайну. У сям’і было трое дзяцей, з якіх Коля быў самы старэйшы.</a:t>
            </a:r>
            <a:endParaRPr lang="be-BY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9600" baseline="-25000" dirty="0" smtClean="0">
                <a:latin typeface="Times New Roman" pitchFamily="18" charset="0"/>
                <a:cs typeface="Times New Roman" pitchFamily="18" charset="0"/>
              </a:rPr>
              <a:t>У жніўні 1944г. Мікалай разам з наступаючымі чырвонаармейцамі пайшоў на фронт. Іх роту накаравалі ў Літву. Затым ён ваяваў на тэрыторыі Заходняй Прусіі. Тут ён атрымаў першую ўзнагароду - медаль “За адвагу”.</a:t>
            </a:r>
            <a:endParaRPr lang="be-BY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9600" baseline="-25000" dirty="0" smtClean="0">
                <a:latin typeface="Times New Roman" pitchFamily="18" charset="0"/>
                <a:cs typeface="Times New Roman" pitchFamily="18" charset="0"/>
              </a:rPr>
              <a:t>Пасля Перамогі для Мікалая вайсковая служба не скончылася. Яму прыйшлося яшчэ 5 гадоў несці службу ў Кітаі і толькі ў канцы 1950г быў дэмабілізаваны.</a:t>
            </a:r>
            <a:endParaRPr lang="be-BY" sz="9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9600" baseline="-25000" dirty="0" smtClean="0">
                <a:latin typeface="Times New Roman" pitchFamily="18" charset="0"/>
                <a:cs typeface="Times New Roman" pitchFamily="18" charset="0"/>
              </a:rPr>
              <a:t>Мікалай Аляксандравіч быў яшчэ ўзнагароджаны ордэнам Айчыннай вайны </a:t>
            </a:r>
            <a:r>
              <a:rPr lang="en-US" sz="9600" baseline="-250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be-BY" sz="9600" baseline="-25000" dirty="0" smtClean="0">
                <a:latin typeface="Times New Roman" pitchFamily="18" charset="0"/>
                <a:cs typeface="Times New Roman" pitchFamily="18" charset="0"/>
              </a:rPr>
              <a:t>ступені, медалём вызваленне Японіі”. Пасля вайны працаваў у сваёй вёсцы Ізабелін, дзе і ажаніўся. Тут жыве і сёння. Мікалай Аляксандравіч ветэран вайны, за якім мы даглядаем.</a:t>
            </a:r>
            <a:endParaRPr lang="be-BY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04.JPG"/>
          <p:cNvPicPr>
            <a:picLocks noChangeAspect="1"/>
          </p:cNvPicPr>
          <p:nvPr/>
        </p:nvPicPr>
        <p:blipFill>
          <a:blip r:embed="rId2" cstate="print"/>
          <a:srcRect l="9838" t="11151" r="6688" b="10101"/>
          <a:stretch>
            <a:fillRect/>
          </a:stretch>
        </p:blipFill>
        <p:spPr>
          <a:xfrm rot="5400000">
            <a:off x="-497560" y="1873823"/>
            <a:ext cx="5615180" cy="397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268760"/>
            <a:ext cx="4402832" cy="501479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sz="3600" baseline="-25000" dirty="0" smtClean="0">
                <a:latin typeface="Times New Roman" pitchFamily="18" charset="0"/>
                <a:cs typeface="Times New Roman" pitchFamily="18" charset="0"/>
              </a:rPr>
              <a:t>Карась Іван Андрэевіч - нарадзіўся 2 студзеня 1920 года ў в. Лапеніца Ваўкавыскага раёна. Удзельнік Вялікай Айчыннай вайны з жніўня 1944г па сакавік 1945г. Служыў стралком у 488 палку. У гады вайны быў цяжка паранены, кантужаны. Вызваляў Германію, Полынчу. Пасля вайны пражываў у в. Ізабелін, дзе працаваў у калгасе.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AM_4392.JPG"/>
          <p:cNvPicPr>
            <a:picLocks noChangeAspect="1"/>
          </p:cNvPicPr>
          <p:nvPr/>
        </p:nvPicPr>
        <p:blipFill>
          <a:blip r:embed="rId2" cstate="print"/>
          <a:srcRect l="6688" t="10101" r="7476" b="10101"/>
          <a:stretch>
            <a:fillRect/>
          </a:stretch>
        </p:blipFill>
        <p:spPr>
          <a:xfrm rot="5400000">
            <a:off x="-302353" y="1966648"/>
            <a:ext cx="5561669" cy="3877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052736"/>
            <a:ext cx="4042792" cy="530282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sz="3200" baseline="-25000" dirty="0" smtClean="0">
                <a:latin typeface="Times New Roman" pitchFamily="18" charset="0"/>
                <a:cs typeface="Times New Roman" pitchFamily="18" charset="0"/>
              </a:rPr>
              <a:t>Бойка Раман Паўлавіч нарадзіўся ў в. Харужанцы. У 1940 годзе быў прызваны ў Чырвоную Армію. Але не паспеў адслужыць як пачалася Вялікая Айчынная вайна. Удзельнічаў у многіх баях, вызваляў Сталінград, Тулу, Растоў. Пасля вайны вярнуўся ў родныя мясціны, працаваў на хлебазаводзе ў г.Ваўкавыску.</a:t>
            </a:r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адвагу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мужнасць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быў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неаднаразова</a:t>
            </a:r>
            <a:r>
              <a:rPr lang="ru-RU" sz="32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aseline="-25000" dirty="0" err="1" smtClean="0">
                <a:latin typeface="Times New Roman" pitchFamily="18" charset="0"/>
                <a:cs typeface="Times New Roman" pitchFamily="18" charset="0"/>
              </a:rPr>
              <a:t>ўзнагароджаны</a:t>
            </a:r>
            <a:r>
              <a:rPr lang="ru-RU" baseline="-25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06.JPG"/>
          <p:cNvPicPr>
            <a:picLocks noChangeAspect="1"/>
          </p:cNvPicPr>
          <p:nvPr/>
        </p:nvPicPr>
        <p:blipFill>
          <a:blip r:embed="rId2" cstate="print"/>
          <a:srcRect l="10626" t="13251" r="4326" b="12200"/>
          <a:stretch>
            <a:fillRect/>
          </a:stretch>
        </p:blipFill>
        <p:spPr>
          <a:xfrm rot="5400000">
            <a:off x="-369571" y="1889850"/>
            <a:ext cx="5727679" cy="376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052736"/>
            <a:ext cx="4176464" cy="561662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3500" baseline="-25000" dirty="0" smtClean="0">
                <a:latin typeface="Times New Roman" pitchFamily="18" charset="0"/>
                <a:cs typeface="Times New Roman" pitchFamily="18" charset="0"/>
              </a:rPr>
              <a:t>Сяргееў Мікалай Сямёнавіч вайну супраць нямецкіх акупантаў пачаў у 1941 годзе ў Ваўкавыску. Але доўга ваяваць не прыйшлося. У час бамбёжкі нямецкімі самалётамі быў скінуты дэсант і Мікалай трапіў у палон да немцаў. 3 палону яму ўдалося збегчы.</a:t>
            </a:r>
            <a:endParaRPr lang="be-BY" sz="35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sz="3500" baseline="-25000" dirty="0" smtClean="0">
                <a:latin typeface="Times New Roman" pitchFamily="18" charset="0"/>
                <a:cs typeface="Times New Roman" pitchFamily="18" charset="0"/>
              </a:rPr>
              <a:t>Пасля вызвалення Беларусі савецкімі войскамі зноў пайшоў на фронт. Ваяваў у Фінляндыі, затым у Германіі. У арміі ваяваў кулямётчыкам, амаль увесь час знаходзіўся на перадавых пазіцыях. 21 сакавіка быў паранены. На гэтым для яго вайна скончылася. Мікалай Сямёнавіч Сяргееў мае 5 узнагарод.</a:t>
            </a:r>
            <a:endParaRPr lang="be-BY" sz="3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07.JPG"/>
          <p:cNvPicPr>
            <a:picLocks noChangeAspect="1"/>
          </p:cNvPicPr>
          <p:nvPr/>
        </p:nvPicPr>
        <p:blipFill>
          <a:blip r:embed="rId2" cstate="print"/>
          <a:srcRect l="12201" t="18500" r="6688" b="6951"/>
          <a:stretch>
            <a:fillRect/>
          </a:stretch>
        </p:blipFill>
        <p:spPr>
          <a:xfrm rot="5400000">
            <a:off x="-260925" y="1925221"/>
            <a:ext cx="5616622" cy="3871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9992" y="1484784"/>
            <a:ext cx="4186808" cy="4870776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sz="3200" baseline="-25000" dirty="0" smtClean="0">
                <a:latin typeface="Times New Roman" pitchFamily="18" charset="0"/>
                <a:cs typeface="Times New Roman" pitchFamily="18" charset="0"/>
              </a:rPr>
              <a:t>Заматай Міхаіл Сцяпанавіч нарадзіўся ў 1920г ў вёсцы Ізабелін. Пасля заканчэння школы працаваў у калгасе. У 1940 годзе быў прызваны ў Чырвоную Армію. Але хутка пачалася вайна і мірная служба закончылася. На Украіне застала вайна Міхаіла, тут ўпершыню яму прыйшлося сустрэцца з фашыстамі. Перамогу сустрэў пад Берлінам. За ўдзел у Вялікай Айчыннай вайне меў 5 узнагарод. Пасля вайны жыў у в.Ізабелін, працаваў у калгасе.</a:t>
            </a:r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401.JPG"/>
          <p:cNvPicPr>
            <a:picLocks noChangeAspect="1"/>
          </p:cNvPicPr>
          <p:nvPr/>
        </p:nvPicPr>
        <p:blipFill>
          <a:blip r:embed="rId2" cstate="print"/>
          <a:srcRect l="9838" t="18500" r="3538" b="6951"/>
          <a:stretch>
            <a:fillRect/>
          </a:stretch>
        </p:blipFill>
        <p:spPr>
          <a:xfrm rot="5400000">
            <a:off x="-548806" y="2141092"/>
            <a:ext cx="5733258" cy="370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908720"/>
            <a:ext cx="4546848" cy="5616624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be-BY" baseline="-25000" dirty="0" smtClean="0">
                <a:latin typeface="Times New Roman" pitchFamily="18" charset="0"/>
                <a:cs typeface="Times New Roman" pitchFamily="18" charset="0"/>
              </a:rPr>
              <a:t>Акалот Іван Іванавіч нарадзіўся ў 1902 годзе ў в.Паўлаўшчына Ізабелінскага сельскага Савета. Да акупацыі жыў у Ваўкавыску, працаваў на мясакамбінаце, затым пераехаў назад у в. Паўлаўшчыну. Пасля вызвалення Беларусі ад захопнікаў быў прызваны ў Чырвоную Армію. 3 Ваўкавыска быў накіраваны ў Мурманск, дзе служыў у 32 механізаванай брыгадзе. Тут атрымаў сваю першую ўзнагароду - медаль “За адвагу”. Затым было раненне. Перамогу прыйшлося сустрэць у шпіталі.</a:t>
            </a:r>
            <a:endParaRPr lang="be-BY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be-BY" baseline="-25000" dirty="0" smtClean="0">
                <a:latin typeface="Times New Roman" pitchFamily="18" charset="0"/>
                <a:cs typeface="Times New Roman" pitchFamily="18" charset="0"/>
              </a:rPr>
              <a:t>Іван Іванавіч таксама быў узнагароджаны медалём “За Перамогу над Германіяй”, ордэнам “Славы 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be-BY" baseline="-25000" dirty="0" smtClean="0">
                <a:latin typeface="Times New Roman" pitchFamily="18" charset="0"/>
                <a:cs typeface="Times New Roman" pitchFamily="18" charset="0"/>
              </a:rPr>
              <a:t>ступені». Ордэн шукаў яго 33 гады і быў прысланы ў сям’ ю загінуўшага, але ён застаўся жывым. Пасля вайны застаўся працаваць у калгасе загадчыкам фермы. Затым з’яўляўся старшыней народнага кантролю.</a:t>
            </a:r>
            <a:endParaRPr lang="be-BY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SAM_4398.JPG"/>
          <p:cNvPicPr>
            <a:picLocks noChangeAspect="1"/>
          </p:cNvPicPr>
          <p:nvPr/>
        </p:nvPicPr>
        <p:blipFill>
          <a:blip r:embed="rId2" cstate="print"/>
          <a:srcRect l="7476" t="18500" r="3538" b="6951"/>
          <a:stretch>
            <a:fillRect/>
          </a:stretch>
        </p:blipFill>
        <p:spPr>
          <a:xfrm rot="5400000">
            <a:off x="-616400" y="2109295"/>
            <a:ext cx="5832648" cy="3664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  <a:cs typeface="Times New Roman" pitchFamily="18" charset="0"/>
              </a:rPr>
              <a:t>Памяць пра вайну</a:t>
            </a:r>
            <a:r>
              <a:rPr lang="ru-RU" sz="5400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Monotype Corsiva" pitchFamily="66" charset="0"/>
                <a:cs typeface="Times New Roman" pitchFamily="18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4" name="Рисунок 3" descr="SAM_4371.JPG"/>
          <p:cNvPicPr>
            <a:picLocks noChangeAspect="1"/>
          </p:cNvPicPr>
          <p:nvPr/>
        </p:nvPicPr>
        <p:blipFill>
          <a:blip r:embed="rId2" cstate="print"/>
          <a:srcRect l="13601" t="3801" r="17801" b="5901"/>
          <a:stretch>
            <a:fillRect/>
          </a:stretch>
        </p:blipFill>
        <p:spPr>
          <a:xfrm>
            <a:off x="395536" y="1196752"/>
            <a:ext cx="2448272" cy="4296967"/>
          </a:xfrm>
          <a:prstGeom prst="rect">
            <a:avLst/>
          </a:prstGeom>
        </p:spPr>
      </p:pic>
      <p:pic>
        <p:nvPicPr>
          <p:cNvPr id="7" name="Рисунок 6" descr="SAM_4419.JPG"/>
          <p:cNvPicPr>
            <a:picLocks noChangeAspect="1"/>
          </p:cNvPicPr>
          <p:nvPr/>
        </p:nvPicPr>
        <p:blipFill>
          <a:blip r:embed="rId3" cstate="print"/>
          <a:srcRect t="29000" r="3538" b="19551"/>
          <a:stretch>
            <a:fillRect/>
          </a:stretch>
        </p:blipFill>
        <p:spPr>
          <a:xfrm rot="5400000">
            <a:off x="1367799" y="2816777"/>
            <a:ext cx="5400289" cy="2160240"/>
          </a:xfrm>
          <a:prstGeom prst="rect">
            <a:avLst/>
          </a:prstGeom>
        </p:spPr>
      </p:pic>
      <p:pic>
        <p:nvPicPr>
          <p:cNvPr id="9" name="Рисунок 8" descr="SAM_4421.JPG"/>
          <p:cNvPicPr>
            <a:picLocks noChangeAspect="1"/>
          </p:cNvPicPr>
          <p:nvPr/>
        </p:nvPicPr>
        <p:blipFill>
          <a:blip r:embed="rId4" cstate="print"/>
          <a:srcRect l="11413" b="21650"/>
          <a:stretch>
            <a:fillRect/>
          </a:stretch>
        </p:blipFill>
        <p:spPr>
          <a:xfrm rot="5400000">
            <a:off x="4460350" y="2028482"/>
            <a:ext cx="5368654" cy="3561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  <a:cs typeface="Times New Roman" pitchFamily="18" charset="0"/>
              </a:rPr>
              <a:t>Памяць пра вайну</a:t>
            </a:r>
            <a:endParaRPr lang="ru-RU" sz="5400" dirty="0"/>
          </a:p>
        </p:txBody>
      </p:sp>
      <p:pic>
        <p:nvPicPr>
          <p:cNvPr id="4" name="Рисунок 3" descr="SAM_4420.JPG"/>
          <p:cNvPicPr>
            <a:picLocks noChangeAspect="1"/>
          </p:cNvPicPr>
          <p:nvPr/>
        </p:nvPicPr>
        <p:blipFill>
          <a:blip r:embed="rId2" cstate="print"/>
          <a:srcRect l="60237" t="24800" r="15351" b="20601"/>
          <a:stretch>
            <a:fillRect/>
          </a:stretch>
        </p:blipFill>
        <p:spPr>
          <a:xfrm rot="5400000">
            <a:off x="5569659" y="3223429"/>
            <a:ext cx="2520280" cy="4227566"/>
          </a:xfrm>
          <a:prstGeom prst="rect">
            <a:avLst/>
          </a:prstGeom>
        </p:spPr>
      </p:pic>
      <p:pic>
        <p:nvPicPr>
          <p:cNvPr id="6" name="Рисунок 5" descr="SAM_4425.JPG"/>
          <p:cNvPicPr>
            <a:picLocks noChangeAspect="1"/>
          </p:cNvPicPr>
          <p:nvPr/>
        </p:nvPicPr>
        <p:blipFill>
          <a:blip r:embed="rId3" cstate="print"/>
          <a:srcRect l="6688" t="26900" b="16401"/>
          <a:stretch>
            <a:fillRect/>
          </a:stretch>
        </p:blipFill>
        <p:spPr>
          <a:xfrm>
            <a:off x="3383360" y="1268760"/>
            <a:ext cx="5760640" cy="2625258"/>
          </a:xfrm>
          <a:prstGeom prst="rect">
            <a:avLst/>
          </a:prstGeom>
        </p:spPr>
      </p:pic>
      <p:pic>
        <p:nvPicPr>
          <p:cNvPr id="7" name="Рисунок 6" descr="SAM_4374.JPG"/>
          <p:cNvPicPr>
            <a:picLocks noChangeAspect="1"/>
          </p:cNvPicPr>
          <p:nvPr/>
        </p:nvPicPr>
        <p:blipFill>
          <a:blip r:embed="rId4" cstate="print"/>
          <a:srcRect l="20748" t="2433" r="3538" b="5112"/>
          <a:stretch>
            <a:fillRect/>
          </a:stretch>
        </p:blipFill>
        <p:spPr>
          <a:xfrm>
            <a:off x="323528" y="980728"/>
            <a:ext cx="2987824" cy="2736304"/>
          </a:xfrm>
          <a:prstGeom prst="rect">
            <a:avLst/>
          </a:prstGeom>
        </p:spPr>
      </p:pic>
      <p:pic>
        <p:nvPicPr>
          <p:cNvPr id="8" name="Рисунок 7" descr="SAM_4420.JPG"/>
          <p:cNvPicPr>
            <a:picLocks noChangeAspect="1"/>
          </p:cNvPicPr>
          <p:nvPr/>
        </p:nvPicPr>
        <p:blipFill>
          <a:blip r:embed="rId5" cstate="print"/>
          <a:srcRect l="25587" t="33200" r="57482" b="32151"/>
          <a:stretch>
            <a:fillRect/>
          </a:stretch>
        </p:blipFill>
        <p:spPr>
          <a:xfrm rot="5400000">
            <a:off x="1155223" y="3312361"/>
            <a:ext cx="2590106" cy="3975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  <a:cs typeface="Times New Roman" pitchFamily="18" charset="0"/>
              </a:rPr>
              <a:t>Памяць пра вайну</a:t>
            </a:r>
            <a:endParaRPr lang="ru-RU" sz="5400" dirty="0"/>
          </a:p>
        </p:txBody>
      </p:sp>
      <p:pic>
        <p:nvPicPr>
          <p:cNvPr id="5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636911"/>
            <a:ext cx="2571341" cy="346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96752"/>
            <a:ext cx="265341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636912"/>
            <a:ext cx="26860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Маршрут праекта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4525963"/>
          </a:xfrm>
        </p:spPr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Ізабелін у гады ваеннага ліхалецця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Яны прайшлі дарогамі вайны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Памяць пра вайну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AM_4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2808312" cy="2106234"/>
          </a:xfrm>
          <a:prstGeom prst="rect">
            <a:avLst/>
          </a:prstGeom>
        </p:spPr>
      </p:pic>
      <p:pic>
        <p:nvPicPr>
          <p:cNvPr id="5" name="Рисунок 4" descr="SAM_4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1556792"/>
            <a:ext cx="2139702" cy="2852936"/>
          </a:xfrm>
          <a:prstGeom prst="rect">
            <a:avLst/>
          </a:prstGeom>
        </p:spPr>
      </p:pic>
      <p:pic>
        <p:nvPicPr>
          <p:cNvPr id="6" name="Рисунок 5" descr="SAM_4374.JPG"/>
          <p:cNvPicPr>
            <a:picLocks noChangeAspect="1"/>
          </p:cNvPicPr>
          <p:nvPr/>
        </p:nvPicPr>
        <p:blipFill>
          <a:blip r:embed="rId4" cstate="print"/>
          <a:srcRect l="17098" r="3538"/>
          <a:stretch>
            <a:fillRect/>
          </a:stretch>
        </p:blipFill>
        <p:spPr>
          <a:xfrm>
            <a:off x="6516216" y="4646912"/>
            <a:ext cx="2339752" cy="2211088"/>
          </a:xfrm>
          <a:prstGeom prst="rect">
            <a:avLst/>
          </a:prstGeom>
        </p:spPr>
      </p:pic>
      <p:pic>
        <p:nvPicPr>
          <p:cNvPr id="7" name="Рисунок 6" descr="SAM_4380.JPG"/>
          <p:cNvPicPr>
            <a:picLocks noChangeAspect="1"/>
          </p:cNvPicPr>
          <p:nvPr/>
        </p:nvPicPr>
        <p:blipFill>
          <a:blip r:embed="rId5" cstate="print"/>
          <a:srcRect l="6688" t="4851" r="1963" b="10101"/>
          <a:stretch>
            <a:fillRect/>
          </a:stretch>
        </p:blipFill>
        <p:spPr>
          <a:xfrm rot="5400000">
            <a:off x="3139929" y="3132879"/>
            <a:ext cx="3764860" cy="2628911"/>
          </a:xfrm>
          <a:prstGeom prst="rect">
            <a:avLst/>
          </a:prstGeom>
        </p:spPr>
      </p:pic>
      <p:pic>
        <p:nvPicPr>
          <p:cNvPr id="8" name="Рисунок 7" descr="SAM_4397.JPG"/>
          <p:cNvPicPr>
            <a:picLocks noChangeAspect="1"/>
          </p:cNvPicPr>
          <p:nvPr/>
        </p:nvPicPr>
        <p:blipFill>
          <a:blip r:embed="rId6" cstate="print"/>
          <a:srcRect t="13251"/>
          <a:stretch>
            <a:fillRect/>
          </a:stretch>
        </p:blipFill>
        <p:spPr>
          <a:xfrm>
            <a:off x="395536" y="4796603"/>
            <a:ext cx="3168352" cy="2061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496944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be-BY" sz="5300" dirty="0" smtClean="0">
                <a:latin typeface="Monotype Corsiva" pitchFamily="66" charset="0"/>
              </a:rPr>
              <a:t>Ізабелін у гады ваеннага ліхалецця</a:t>
            </a:r>
            <a:r>
              <a:rPr lang="be-BY" dirty="0" smtClean="0"/>
              <a:t/>
            </a:r>
            <a:br>
              <a:rPr lang="be-BY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4402832" cy="492941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dirty="0" smtClean="0"/>
              <a:t>    </a:t>
            </a: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Ізабелін быў захоплены нямецкімі акупантамі ў першыя дні вайны. Пры абароне вескі загінула 212 чытвонаармейцаў. У іх памяць за 0,5 км на захад ад вескі Ізабелін пастаўлены абеліск, які быў рэканструяваны ў 1965 годзе.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836712"/>
            <a:ext cx="384602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6" y="615011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Брацкая магіла савецкіх воінаў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be-BY" sz="5300" dirty="0" smtClean="0">
                <a:latin typeface="Monotype Corsiva" pitchFamily="66" charset="0"/>
              </a:rPr>
              <a:t>Ізабелін у гады ваеннага ліхалецця</a:t>
            </a:r>
            <a:r>
              <a:rPr lang="be-BY" dirty="0" smtClean="0"/>
              <a:t/>
            </a:r>
            <a:br>
              <a:rPr lang="be-BY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5338936" cy="36004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На акупіраванай тэрыторыі немцы сталі наводзіць свой “новы парадак”. Нацысцкае ваеннае камандаванне праводзілі масавы тэрор, рабаўніцтва, гвалт, забойствы мясцовага насельніцтва. Для навядзення “новага парадку” ў весцы быў размешчаны нямецкі гарнізон, у якім было каля 800 паліцэйскіх і  жандармаў. Тут таксама знаходзілася ваенная камендатура. Ахвяры фашыскага тэрору сталі 19 мірных жыхароў, 13 падпольшчыкаў.</a:t>
            </a:r>
          </a:p>
          <a:p>
            <a:pPr marL="0" indent="0" algn="just">
              <a:spcBef>
                <a:spcPts val="0"/>
              </a:spcBef>
              <a:buNone/>
            </a:pPr>
            <a:endParaRPr lang="be-BY" dirty="0" smtClean="0"/>
          </a:p>
        </p:txBody>
      </p:sp>
      <p:pic>
        <p:nvPicPr>
          <p:cNvPr id="5" name="Рисунок 4" descr="SAM_4380.JPG"/>
          <p:cNvPicPr>
            <a:picLocks noChangeAspect="1"/>
          </p:cNvPicPr>
          <p:nvPr/>
        </p:nvPicPr>
        <p:blipFill>
          <a:blip r:embed="rId2" cstate="print"/>
          <a:srcRect l="6688" t="4851" r="1963" b="10101"/>
          <a:stretch>
            <a:fillRect/>
          </a:stretch>
        </p:blipFill>
        <p:spPr>
          <a:xfrm rot="5400000">
            <a:off x="5205484" y="1931420"/>
            <a:ext cx="4392489" cy="3067169"/>
          </a:xfrm>
          <a:prstGeom prst="rect">
            <a:avLst/>
          </a:prstGeom>
        </p:spPr>
      </p:pic>
      <p:pic>
        <p:nvPicPr>
          <p:cNvPr id="6" name="Рисунок 5" descr="SAM_4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4265712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be-BY" sz="4800" dirty="0" smtClean="0">
                <a:latin typeface="Monotype Corsiva" pitchFamily="66" charset="0"/>
              </a:rPr>
              <a:t>Ізабелін у гады ваеннага ліхалецця</a:t>
            </a:r>
            <a:endParaRPr lang="ru-RU" sz="48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556792"/>
            <a:ext cx="3970784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be-BY" dirty="0" smtClean="0">
                <a:latin typeface="Times New Roman" pitchFamily="18" charset="0"/>
                <a:cs typeface="Times New Roman" pitchFamily="18" charset="0"/>
              </a:rPr>
              <a:t>Вызваленне вескі Ізабелін ад нямецка-фашысцкіх захопнікаў адбылося 13-14 ліпеня 1944 года. Пры вызваленні вескі загінулі 253 байцы 5-ай і 169-ай стралковых дывізій. У іх гонар у цэнтры вескі ў скверы ў 1965 годе пастаўлены помнік – скульптура воіна.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5" descr="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24744"/>
            <a:ext cx="378252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04048" y="6027003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Брацкая магіла савецкіх воінаў. Помнік землякам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br>
              <a:rPr lang="be-BY" sz="5400" dirty="0" smtClean="0">
                <a:latin typeface="Monotype Corsiva" pitchFamily="66" charset="0"/>
              </a:rPr>
            </a:b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be-BY" sz="3600" dirty="0" smtClean="0">
                <a:latin typeface="Times New Roman" pitchFamily="18" charset="0"/>
                <a:cs typeface="Times New Roman" pitchFamily="18" charset="0"/>
              </a:rPr>
              <a:t>15 жыхароў Ізабеліна ў гады Вялікай Айчыннай вайны прымалі непасрэдны ўдзел у разгроме нямецкіх акупантаў пра іх баявы шлях у музейнай комнаце сабраны каштоўныя звесткі.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79912" y="1196752"/>
            <a:ext cx="5184576" cy="5661248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be-BY" sz="1800" dirty="0" smtClean="0">
                <a:latin typeface="Times New Roman" pitchFamily="18" charset="0"/>
                <a:cs typeface="Times New Roman" pitchFamily="18" charset="0"/>
              </a:rPr>
              <a:t>Абрамчук Мікалай Іванавіч нарадзіўся ў 1910 годзе ў весцы Раманаўка Ваўкавыскага раена. Тут, у Раманаўцы, Абрамчукі пражывалі з даўніх часоў. Перад Першай сусветнай вайною ў 1914г. Мікалай Іванавач разам з бацькамі быў эвакуіраваны ў Сызранскі раен Самарскай губерніі. У  1914 годзе раптоўна памерла маці, у 1920- бацька. Пачалося самастойнае жыццё. З 1920 па 1926г. быў беспрызорнікам. З 1926 па 1932 гады працаваў на суднабудаўнічым заводзе ў г. Астрахані. Адначасова закончыў ФЗУ і рабфак, працаваў кацельшчыкам 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be-BY" sz="1800" dirty="0" smtClean="0">
                <a:latin typeface="Times New Roman" pitchFamily="18" charset="0"/>
                <a:cs typeface="Times New Roman" pitchFamily="18" charset="0"/>
              </a:rPr>
              <a:t>    Лёс Мікалая Абрамчука змяніўся нечакана. У 1932 годзе па спецнабору з заводу быў узяты ў ваенную школу летчыкаў у г. Энгельсе, дзе вучыўся да 1936г. Пасля заканчэння школы быў накіраваны ў Сібірскую ваенную акругу г. Краснаярск, затым- Забайкальскую г.Нерчынск. 3 мая 1914г.- у асобай  Кіеўскай ваеннай акрузе.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be-BY" sz="1400" dirty="0" smtClean="0"/>
              <a:t>  </a:t>
            </a:r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24036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/>
          <a:lstStyle/>
          <a:p>
            <a:pPr algn="ctr"/>
            <a:r>
              <a:rPr lang="be-BY" sz="5400" dirty="0" smtClean="0">
                <a:latin typeface="Monotype Corsiva" pitchFamily="66" charset="0"/>
              </a:rPr>
              <a:t>Яны прайшлі дарогамі вайны</a:t>
            </a:r>
            <a:endParaRPr lang="ru-RU" sz="54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4330824" cy="5400600"/>
          </a:xfrm>
        </p:spPr>
        <p:txBody>
          <a:bodyPr>
            <a:noAutofit/>
          </a:bodyPr>
          <a:lstStyle/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Находясь в полку </a:t>
            </a:r>
            <a:r>
              <a:rPr lang="be-BY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января 1942г.</a:t>
            </a:r>
            <a:r>
              <a:rPr lang="be-BY" sz="20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должности командира эскадрильи, показал себя развитым политически офицером.…  Как командир, обладает волевыми качествами, смел и решителен в бою, хорошо пользуется взаимовыручкой. Техника пилотирования отличная. Отличный воздушный боец…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( Из боевой характеристики).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 воздушных схватках с врагом дерзок, напорист и всегда оставался победителем, за что награжден ордером Красного Знамени и удостоен высокой награды- Звезды Героя Советского Союза.</a:t>
            </a:r>
          </a:p>
          <a:p>
            <a:pPr marL="0" lvl="0" indent="0" algn="just">
              <a:spcBef>
                <a:spcPts val="0"/>
              </a:spcBef>
              <a:buNone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(Из очередного представления к награде).</a:t>
            </a:r>
          </a:p>
          <a:p>
            <a:endParaRPr lang="ru-RU" sz="14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b="6917"/>
          <a:stretch>
            <a:fillRect/>
          </a:stretch>
        </p:blipFill>
        <p:spPr bwMode="auto">
          <a:xfrm>
            <a:off x="5148064" y="1484784"/>
            <a:ext cx="36004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317</TotalTime>
  <Words>2154</Words>
  <Application>Microsoft Office PowerPoint</Application>
  <PresentationFormat>Экран (4:3)</PresentationFormat>
  <Paragraphs>81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Consolas</vt:lpstr>
      <vt:lpstr>Corbel</vt:lpstr>
      <vt:lpstr>Monotype Corsiva</vt:lpstr>
      <vt:lpstr>Times New Roman</vt:lpstr>
      <vt:lpstr>Wingdings</vt:lpstr>
      <vt:lpstr>Wingdings 2</vt:lpstr>
      <vt:lpstr>Wingdings 3</vt:lpstr>
      <vt:lpstr>Метро</vt:lpstr>
      <vt:lpstr>Памятаем дзеля будучыні</vt:lpstr>
      <vt:lpstr>Задачы праекта</vt:lpstr>
      <vt:lpstr>Маршрут праекта</vt:lpstr>
      <vt:lpstr>Ізабелін у гады ваеннага ліхалецця </vt:lpstr>
      <vt:lpstr>Ізабелін у гады ваеннага ліхалецця </vt:lpstr>
      <vt:lpstr>Ізабелін у гады ваеннага ліхалецця</vt:lpstr>
      <vt:lpstr>Яны прайшлі дарогамі вайны 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Яны прайшлі дарогамі вайны</vt:lpstr>
      <vt:lpstr>Памяць пра вайну </vt:lpstr>
      <vt:lpstr>Памяць пра вайну</vt:lpstr>
      <vt:lpstr>Памяць пра вайну</vt:lpstr>
    </vt:vector>
  </TitlesOfParts>
  <Company>System disc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WinXPProSP3</dc:creator>
  <cp:lastModifiedBy>Пользователь</cp:lastModifiedBy>
  <cp:revision>28</cp:revision>
  <dcterms:created xsi:type="dcterms:W3CDTF">2014-04-11T08:39:07Z</dcterms:created>
  <dcterms:modified xsi:type="dcterms:W3CDTF">2018-02-17T09:04:11Z</dcterms:modified>
</cp:coreProperties>
</file>