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7" r:id="rId4"/>
    <p:sldId id="282" r:id="rId5"/>
    <p:sldId id="278" r:id="rId6"/>
    <p:sldId id="283" r:id="rId7"/>
    <p:sldId id="279" r:id="rId8"/>
    <p:sldId id="280" r:id="rId9"/>
    <p:sldId id="281" r:id="rId10"/>
    <p:sldId id="285" r:id="rId11"/>
    <p:sldId id="286" r:id="rId12"/>
    <p:sldId id="284" r:id="rId13"/>
    <p:sldId id="266" r:id="rId14"/>
    <p:sldId id="287" r:id="rId15"/>
    <p:sldId id="265" r:id="rId16"/>
    <p:sldId id="288" r:id="rId17"/>
    <p:sldId id="267" r:id="rId18"/>
    <p:sldId id="289" r:id="rId19"/>
    <p:sldId id="268" r:id="rId20"/>
    <p:sldId id="29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709" autoAdjust="0"/>
  </p:normalViewPr>
  <p:slideViewPr>
    <p:cSldViewPr>
      <p:cViewPr varScale="1">
        <p:scale>
          <a:sx n="63" d="100"/>
          <a:sy n="63" d="100"/>
        </p:scale>
        <p:origin x="13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Прирост населения (человек)</c:v>
                </c:pt>
              </c:strCache>
            </c:strRef>
          </c:tx>
          <c:invertIfNegative val="0"/>
          <c:cat>
            <c:numRef>
              <c:f>Лист1!$A$2:$A$5</c:f>
              <c:numCache>
                <c:formatCode>General</c:formatCode>
                <c:ptCount val="4"/>
                <c:pt idx="0">
                  <c:v>1960</c:v>
                </c:pt>
                <c:pt idx="1">
                  <c:v>1965</c:v>
                </c:pt>
                <c:pt idx="2">
                  <c:v>1970</c:v>
                </c:pt>
                <c:pt idx="3">
                  <c:v>1976</c:v>
                </c:pt>
              </c:numCache>
            </c:numRef>
          </c:cat>
          <c:val>
            <c:numRef>
              <c:f>Лист1!$B$2:$B$5</c:f>
              <c:numCache>
                <c:formatCode>General</c:formatCode>
                <c:ptCount val="4"/>
                <c:pt idx="0">
                  <c:v>17.3</c:v>
                </c:pt>
                <c:pt idx="1">
                  <c:v>10.5</c:v>
                </c:pt>
                <c:pt idx="2">
                  <c:v>9.9</c:v>
                </c:pt>
                <c:pt idx="3">
                  <c:v>5.9</c:v>
                </c:pt>
              </c:numCache>
            </c:numRef>
          </c:val>
          <c:extLst>
            <c:ext xmlns:c16="http://schemas.microsoft.com/office/drawing/2014/chart" uri="{C3380CC4-5D6E-409C-BE32-E72D297353CC}">
              <c16:uniqueId val="{00000000-6742-4F71-98C7-3247F5166A87}"/>
            </c:ext>
          </c:extLst>
        </c:ser>
        <c:dLbls>
          <c:showLegendKey val="0"/>
          <c:showVal val="0"/>
          <c:showCatName val="0"/>
          <c:showSerName val="0"/>
          <c:showPercent val="0"/>
          <c:showBubbleSize val="0"/>
        </c:dLbls>
        <c:gapWidth val="150"/>
        <c:axId val="58847232"/>
        <c:axId val="58848768"/>
      </c:barChart>
      <c:catAx>
        <c:axId val="58847232"/>
        <c:scaling>
          <c:orientation val="minMax"/>
        </c:scaling>
        <c:delete val="0"/>
        <c:axPos val="b"/>
        <c:numFmt formatCode="General" sourceLinked="1"/>
        <c:majorTickMark val="out"/>
        <c:minorTickMark val="none"/>
        <c:tickLblPos val="nextTo"/>
        <c:txPr>
          <a:bodyPr/>
          <a:lstStyle/>
          <a:p>
            <a:pPr>
              <a:defRPr sz="1800"/>
            </a:pPr>
            <a:endParaRPr lang="ru-RU"/>
          </a:p>
        </c:txPr>
        <c:crossAx val="58848768"/>
        <c:crosses val="autoZero"/>
        <c:auto val="1"/>
        <c:lblAlgn val="ctr"/>
        <c:lblOffset val="100"/>
        <c:noMultiLvlLbl val="0"/>
      </c:catAx>
      <c:valAx>
        <c:axId val="58848768"/>
        <c:scaling>
          <c:orientation val="minMax"/>
        </c:scaling>
        <c:delete val="0"/>
        <c:axPos val="l"/>
        <c:majorGridlines/>
        <c:numFmt formatCode="General" sourceLinked="1"/>
        <c:majorTickMark val="out"/>
        <c:minorTickMark val="none"/>
        <c:tickLblPos val="nextTo"/>
        <c:txPr>
          <a:bodyPr/>
          <a:lstStyle/>
          <a:p>
            <a:pPr>
              <a:defRPr sz="1600"/>
            </a:pPr>
            <a:endParaRPr lang="ru-RU"/>
          </a:p>
        </c:txPr>
        <c:crossAx val="58847232"/>
        <c:crosses val="autoZero"/>
        <c:crossBetween val="between"/>
      </c:valAx>
    </c:plotArea>
    <c:legend>
      <c:legendPos val="r"/>
      <c:overlay val="0"/>
      <c:txPr>
        <a:bodyPr/>
        <a:lstStyle/>
        <a:p>
          <a:pPr>
            <a:defRPr sz="2400"/>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69549356901222E-2"/>
          <c:y val="2.4108551004600715E-2"/>
          <c:w val="0.65002241907261593"/>
          <c:h val="0.86734262188502231"/>
        </c:manualLayout>
      </c:layout>
      <c:barChart>
        <c:barDir val="col"/>
        <c:grouping val="clustered"/>
        <c:varyColors val="0"/>
        <c:ser>
          <c:idx val="0"/>
          <c:order val="0"/>
          <c:tx>
            <c:strRef>
              <c:f>Лист1!$B$1</c:f>
              <c:strCache>
                <c:ptCount val="1"/>
                <c:pt idx="0">
                  <c:v>Количество браков</c:v>
                </c:pt>
              </c:strCache>
            </c:strRef>
          </c:tx>
          <c:invertIfNegative val="0"/>
          <c:cat>
            <c:numRef>
              <c:f>Лист1!$A$2:$A$5</c:f>
              <c:numCache>
                <c:formatCode>General</c:formatCode>
                <c:ptCount val="4"/>
                <c:pt idx="0">
                  <c:v>1960</c:v>
                </c:pt>
                <c:pt idx="1">
                  <c:v>1965</c:v>
                </c:pt>
                <c:pt idx="2">
                  <c:v>1970</c:v>
                </c:pt>
                <c:pt idx="3">
                  <c:v>1976</c:v>
                </c:pt>
              </c:numCache>
            </c:numRef>
          </c:cat>
          <c:val>
            <c:numRef>
              <c:f>Лист1!$B$2:$B$5</c:f>
              <c:numCache>
                <c:formatCode>General</c:formatCode>
                <c:ptCount val="4"/>
                <c:pt idx="0">
                  <c:v>10.1</c:v>
                </c:pt>
                <c:pt idx="1">
                  <c:v>8.1</c:v>
                </c:pt>
                <c:pt idx="2">
                  <c:v>8.3000000000000007</c:v>
                </c:pt>
                <c:pt idx="3">
                  <c:v>8.6</c:v>
                </c:pt>
              </c:numCache>
            </c:numRef>
          </c:val>
          <c:extLst>
            <c:ext xmlns:c16="http://schemas.microsoft.com/office/drawing/2014/chart" uri="{C3380CC4-5D6E-409C-BE32-E72D297353CC}">
              <c16:uniqueId val="{00000000-63D9-4635-A623-68C77EE05C3B}"/>
            </c:ext>
          </c:extLst>
        </c:ser>
        <c:ser>
          <c:idx val="1"/>
          <c:order val="1"/>
          <c:tx>
            <c:strRef>
              <c:f>Лист1!$C$1</c:f>
              <c:strCache>
                <c:ptCount val="1"/>
                <c:pt idx="0">
                  <c:v>Количество разводов</c:v>
                </c:pt>
              </c:strCache>
            </c:strRef>
          </c:tx>
          <c:invertIfNegative val="0"/>
          <c:cat>
            <c:numRef>
              <c:f>Лист1!$A$2:$A$5</c:f>
              <c:numCache>
                <c:formatCode>General</c:formatCode>
                <c:ptCount val="4"/>
                <c:pt idx="0">
                  <c:v>1960</c:v>
                </c:pt>
                <c:pt idx="1">
                  <c:v>1965</c:v>
                </c:pt>
                <c:pt idx="2">
                  <c:v>1970</c:v>
                </c:pt>
                <c:pt idx="3">
                  <c:v>1976</c:v>
                </c:pt>
              </c:numCache>
            </c:numRef>
          </c:cat>
          <c:val>
            <c:numRef>
              <c:f>Лист1!$C$2:$C$5</c:f>
              <c:numCache>
                <c:formatCode>General</c:formatCode>
                <c:ptCount val="4"/>
                <c:pt idx="0">
                  <c:v>0.9</c:v>
                </c:pt>
                <c:pt idx="1">
                  <c:v>0.9</c:v>
                </c:pt>
                <c:pt idx="2">
                  <c:v>1.4</c:v>
                </c:pt>
                <c:pt idx="3">
                  <c:v>2.4</c:v>
                </c:pt>
              </c:numCache>
            </c:numRef>
          </c:val>
          <c:extLst>
            <c:ext xmlns:c16="http://schemas.microsoft.com/office/drawing/2014/chart" uri="{C3380CC4-5D6E-409C-BE32-E72D297353CC}">
              <c16:uniqueId val="{00000001-63D9-4635-A623-68C77EE05C3B}"/>
            </c:ext>
          </c:extLst>
        </c:ser>
        <c:dLbls>
          <c:showLegendKey val="0"/>
          <c:showVal val="0"/>
          <c:showCatName val="0"/>
          <c:showSerName val="0"/>
          <c:showPercent val="0"/>
          <c:showBubbleSize val="0"/>
        </c:dLbls>
        <c:gapWidth val="150"/>
        <c:axId val="66179456"/>
        <c:axId val="66180992"/>
      </c:barChart>
      <c:catAx>
        <c:axId val="66179456"/>
        <c:scaling>
          <c:orientation val="minMax"/>
        </c:scaling>
        <c:delete val="0"/>
        <c:axPos val="b"/>
        <c:numFmt formatCode="General" sourceLinked="1"/>
        <c:majorTickMark val="out"/>
        <c:minorTickMark val="none"/>
        <c:tickLblPos val="nextTo"/>
        <c:txPr>
          <a:bodyPr/>
          <a:lstStyle/>
          <a:p>
            <a:pPr>
              <a:defRPr sz="1800"/>
            </a:pPr>
            <a:endParaRPr lang="ru-RU"/>
          </a:p>
        </c:txPr>
        <c:crossAx val="66180992"/>
        <c:crosses val="autoZero"/>
        <c:auto val="1"/>
        <c:lblAlgn val="ctr"/>
        <c:lblOffset val="100"/>
        <c:noMultiLvlLbl val="0"/>
      </c:catAx>
      <c:valAx>
        <c:axId val="66180992"/>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66179456"/>
        <c:crosses val="autoZero"/>
        <c:crossBetween val="between"/>
      </c:valAx>
    </c:plotArea>
    <c:legend>
      <c:legendPos val="r"/>
      <c:legendEntry>
        <c:idx val="0"/>
        <c:txPr>
          <a:bodyPr/>
          <a:lstStyle/>
          <a:p>
            <a:pPr>
              <a:defRPr sz="1800"/>
            </a:pPr>
            <a:endParaRPr lang="ru-RU"/>
          </a:p>
        </c:txPr>
      </c:legendEntry>
      <c:legendEntry>
        <c:idx val="1"/>
        <c:txPr>
          <a:bodyPr/>
          <a:lstStyle/>
          <a:p>
            <a:pPr>
              <a:defRPr sz="1800"/>
            </a:pPr>
            <a:endParaRPr lang="ru-RU"/>
          </a:p>
        </c:txPr>
      </c:legendEntry>
      <c:layout>
        <c:manualLayout>
          <c:xMode val="edge"/>
          <c:yMode val="edge"/>
          <c:x val="0.76120823476290611"/>
          <c:y val="0.33637031023016112"/>
          <c:w val="0.19647903641108241"/>
          <c:h val="0.5129405140743647"/>
        </c:manualLayout>
      </c:layout>
      <c:overlay val="0"/>
      <c:txPr>
        <a:bodyPr/>
        <a:lstStyle/>
        <a:p>
          <a:pPr>
            <a:defRPr sz="1800"/>
          </a:pPr>
          <a:endParaRPr lang="ru-R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24599008457604E-2"/>
          <c:y val="0.11724062823428985"/>
          <c:w val="0.67149453919037072"/>
          <c:h val="0.79774128410683443"/>
        </c:manualLayout>
      </c:layout>
      <c:barChart>
        <c:barDir val="col"/>
        <c:grouping val="clustered"/>
        <c:varyColors val="0"/>
        <c:ser>
          <c:idx val="0"/>
          <c:order val="0"/>
          <c:tx>
            <c:strRef>
              <c:f>Лист1!$B$1</c:f>
              <c:strCache>
                <c:ptCount val="1"/>
                <c:pt idx="0">
                  <c:v>Количество человек</c:v>
                </c:pt>
              </c:strCache>
            </c:strRef>
          </c:tx>
          <c:invertIfNegative val="0"/>
          <c:cat>
            <c:numRef>
              <c:f>Лист1!$A$2:$A$5</c:f>
              <c:numCache>
                <c:formatCode>General</c:formatCode>
                <c:ptCount val="4"/>
                <c:pt idx="0">
                  <c:v>1960</c:v>
                </c:pt>
                <c:pt idx="1">
                  <c:v>1965</c:v>
                </c:pt>
                <c:pt idx="2">
                  <c:v>1970</c:v>
                </c:pt>
                <c:pt idx="3">
                  <c:v>1976</c:v>
                </c:pt>
              </c:numCache>
            </c:numRef>
          </c:cat>
          <c:val>
            <c:numRef>
              <c:f>Лист1!$B$2:$B$5</c:f>
              <c:numCache>
                <c:formatCode>General</c:formatCode>
                <c:ptCount val="4"/>
                <c:pt idx="0">
                  <c:v>15613</c:v>
                </c:pt>
                <c:pt idx="1">
                  <c:v>19937</c:v>
                </c:pt>
                <c:pt idx="2">
                  <c:v>24009</c:v>
                </c:pt>
                <c:pt idx="3">
                  <c:v>28485</c:v>
                </c:pt>
              </c:numCache>
            </c:numRef>
          </c:val>
          <c:extLst>
            <c:ext xmlns:c16="http://schemas.microsoft.com/office/drawing/2014/chart" uri="{C3380CC4-5D6E-409C-BE32-E72D297353CC}">
              <c16:uniqueId val="{00000000-06F2-4428-A83B-B6A91836D17C}"/>
            </c:ext>
          </c:extLst>
        </c:ser>
        <c:dLbls>
          <c:showLegendKey val="0"/>
          <c:showVal val="0"/>
          <c:showCatName val="0"/>
          <c:showSerName val="0"/>
          <c:showPercent val="0"/>
          <c:showBubbleSize val="0"/>
        </c:dLbls>
        <c:gapWidth val="150"/>
        <c:axId val="66309120"/>
        <c:axId val="66310912"/>
      </c:barChart>
      <c:catAx>
        <c:axId val="66309120"/>
        <c:scaling>
          <c:orientation val="minMax"/>
        </c:scaling>
        <c:delete val="0"/>
        <c:axPos val="b"/>
        <c:numFmt formatCode="General" sourceLinked="1"/>
        <c:majorTickMark val="out"/>
        <c:minorTickMark val="none"/>
        <c:tickLblPos val="nextTo"/>
        <c:txPr>
          <a:bodyPr/>
          <a:lstStyle/>
          <a:p>
            <a:pPr>
              <a:defRPr sz="1800"/>
            </a:pPr>
            <a:endParaRPr lang="ru-RU"/>
          </a:p>
        </c:txPr>
        <c:crossAx val="66310912"/>
        <c:crosses val="autoZero"/>
        <c:auto val="1"/>
        <c:lblAlgn val="ctr"/>
        <c:lblOffset val="100"/>
        <c:noMultiLvlLbl val="0"/>
      </c:catAx>
      <c:valAx>
        <c:axId val="66310912"/>
        <c:scaling>
          <c:orientation val="minMax"/>
        </c:scaling>
        <c:delete val="0"/>
        <c:axPos val="l"/>
        <c:majorGridlines/>
        <c:numFmt formatCode="General" sourceLinked="1"/>
        <c:majorTickMark val="out"/>
        <c:minorTickMark val="none"/>
        <c:tickLblPos val="nextTo"/>
        <c:txPr>
          <a:bodyPr/>
          <a:lstStyle/>
          <a:p>
            <a:pPr>
              <a:defRPr sz="1800"/>
            </a:pPr>
            <a:endParaRPr lang="ru-RU"/>
          </a:p>
        </c:txPr>
        <c:crossAx val="66309120"/>
        <c:crosses val="autoZero"/>
        <c:crossBetween val="between"/>
      </c:valAx>
    </c:plotArea>
    <c:legend>
      <c:legendPos val="r"/>
      <c:layout>
        <c:manualLayout>
          <c:xMode val="edge"/>
          <c:yMode val="edge"/>
          <c:x val="0.69196557580312923"/>
          <c:y val="0.43295410005879231"/>
          <c:w val="0.29899490512775651"/>
          <c:h val="0.1918688233153224"/>
        </c:manualLayout>
      </c:layout>
      <c:overlay val="0"/>
      <c:txPr>
        <a:bodyPr/>
        <a:lstStyle/>
        <a:p>
          <a:pPr>
            <a:defRPr sz="2000"/>
          </a:pPr>
          <a:endParaRPr lang="ru-RU"/>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Завод литейного оборудования</c:v>
                </c:pt>
              </c:strCache>
            </c:strRef>
          </c:tx>
          <c:invertIfNegative val="0"/>
          <c:cat>
            <c:numRef>
              <c:f>Лист1!$A$2:$A$3</c:f>
              <c:numCache>
                <c:formatCode>General</c:formatCode>
                <c:ptCount val="2"/>
                <c:pt idx="0">
                  <c:v>1971</c:v>
                </c:pt>
                <c:pt idx="1">
                  <c:v>1976</c:v>
                </c:pt>
              </c:numCache>
            </c:numRef>
          </c:cat>
          <c:val>
            <c:numRef>
              <c:f>Лист1!$B$2:$B$3</c:f>
              <c:numCache>
                <c:formatCode>General</c:formatCode>
                <c:ptCount val="2"/>
                <c:pt idx="0">
                  <c:v>106</c:v>
                </c:pt>
                <c:pt idx="1">
                  <c:v>150.69999999999999</c:v>
                </c:pt>
              </c:numCache>
            </c:numRef>
          </c:val>
          <c:extLst>
            <c:ext xmlns:c16="http://schemas.microsoft.com/office/drawing/2014/chart" uri="{C3380CC4-5D6E-409C-BE32-E72D297353CC}">
              <c16:uniqueId val="{00000000-E02A-4F1D-806D-6E69A32B358C}"/>
            </c:ext>
          </c:extLst>
        </c:ser>
        <c:ser>
          <c:idx val="1"/>
          <c:order val="1"/>
          <c:tx>
            <c:strRef>
              <c:f>Лист1!$C$1</c:f>
              <c:strCache>
                <c:ptCount val="1"/>
                <c:pt idx="0">
                  <c:v>Молочно-консервный комбинат</c:v>
                </c:pt>
              </c:strCache>
            </c:strRef>
          </c:tx>
          <c:invertIfNegative val="0"/>
          <c:cat>
            <c:numRef>
              <c:f>Лист1!$A$2:$A$3</c:f>
              <c:numCache>
                <c:formatCode>General</c:formatCode>
                <c:ptCount val="2"/>
                <c:pt idx="0">
                  <c:v>1971</c:v>
                </c:pt>
                <c:pt idx="1">
                  <c:v>1976</c:v>
                </c:pt>
              </c:numCache>
            </c:numRef>
          </c:cat>
          <c:val>
            <c:numRef>
              <c:f>Лист1!$C$2:$C$3</c:f>
              <c:numCache>
                <c:formatCode>General</c:formatCode>
                <c:ptCount val="2"/>
                <c:pt idx="0">
                  <c:v>195</c:v>
                </c:pt>
                <c:pt idx="1">
                  <c:v>535</c:v>
                </c:pt>
              </c:numCache>
            </c:numRef>
          </c:val>
          <c:extLst>
            <c:ext xmlns:c16="http://schemas.microsoft.com/office/drawing/2014/chart" uri="{C3380CC4-5D6E-409C-BE32-E72D297353CC}">
              <c16:uniqueId val="{00000001-E02A-4F1D-806D-6E69A32B358C}"/>
            </c:ext>
          </c:extLst>
        </c:ser>
        <c:ser>
          <c:idx val="2"/>
          <c:order val="2"/>
          <c:tx>
            <c:strRef>
              <c:f>Лист1!$D$1</c:f>
              <c:strCache>
                <c:ptCount val="1"/>
                <c:pt idx="0">
                  <c:v>Мясокомбинат</c:v>
                </c:pt>
              </c:strCache>
            </c:strRef>
          </c:tx>
          <c:invertIfNegative val="0"/>
          <c:cat>
            <c:numRef>
              <c:f>Лист1!$A$2:$A$3</c:f>
              <c:numCache>
                <c:formatCode>General</c:formatCode>
                <c:ptCount val="2"/>
                <c:pt idx="0">
                  <c:v>1971</c:v>
                </c:pt>
                <c:pt idx="1">
                  <c:v>1976</c:v>
                </c:pt>
              </c:numCache>
            </c:numRef>
          </c:cat>
          <c:val>
            <c:numRef>
              <c:f>Лист1!$D$2:$D$3</c:f>
              <c:numCache>
                <c:formatCode>General</c:formatCode>
                <c:ptCount val="2"/>
                <c:pt idx="0">
                  <c:v>107</c:v>
                </c:pt>
                <c:pt idx="1">
                  <c:v>129.69999999999999</c:v>
                </c:pt>
              </c:numCache>
            </c:numRef>
          </c:val>
          <c:extLst>
            <c:ext xmlns:c16="http://schemas.microsoft.com/office/drawing/2014/chart" uri="{C3380CC4-5D6E-409C-BE32-E72D297353CC}">
              <c16:uniqueId val="{00000002-E02A-4F1D-806D-6E69A32B358C}"/>
            </c:ext>
          </c:extLst>
        </c:ser>
        <c:ser>
          <c:idx val="3"/>
          <c:order val="3"/>
          <c:tx>
            <c:strRef>
              <c:f>Лист1!$E$1</c:f>
              <c:strCache>
                <c:ptCount val="1"/>
                <c:pt idx="0">
                  <c:v>Хлебозавод</c:v>
                </c:pt>
              </c:strCache>
            </c:strRef>
          </c:tx>
          <c:invertIfNegative val="0"/>
          <c:cat>
            <c:numRef>
              <c:f>Лист1!$A$2:$A$3</c:f>
              <c:numCache>
                <c:formatCode>General</c:formatCode>
                <c:ptCount val="2"/>
                <c:pt idx="0">
                  <c:v>1971</c:v>
                </c:pt>
                <c:pt idx="1">
                  <c:v>1976</c:v>
                </c:pt>
              </c:numCache>
            </c:numRef>
          </c:cat>
          <c:val>
            <c:numRef>
              <c:f>Лист1!$E$2:$E$3</c:f>
              <c:numCache>
                <c:formatCode>General</c:formatCode>
                <c:ptCount val="2"/>
                <c:pt idx="0">
                  <c:v>113</c:v>
                </c:pt>
                <c:pt idx="1">
                  <c:v>115.2</c:v>
                </c:pt>
              </c:numCache>
            </c:numRef>
          </c:val>
          <c:extLst>
            <c:ext xmlns:c16="http://schemas.microsoft.com/office/drawing/2014/chart" uri="{C3380CC4-5D6E-409C-BE32-E72D297353CC}">
              <c16:uniqueId val="{00000003-E02A-4F1D-806D-6E69A32B358C}"/>
            </c:ext>
          </c:extLst>
        </c:ser>
        <c:ser>
          <c:idx val="4"/>
          <c:order val="4"/>
          <c:tx>
            <c:strRef>
              <c:f>Лист1!$F$1</c:f>
              <c:strCache>
                <c:ptCount val="1"/>
                <c:pt idx="0">
                  <c:v>ПО "Волковыскцеметношифер"</c:v>
                </c:pt>
              </c:strCache>
            </c:strRef>
          </c:tx>
          <c:invertIfNegative val="0"/>
          <c:cat>
            <c:numRef>
              <c:f>Лист1!$A$2:$A$3</c:f>
              <c:numCache>
                <c:formatCode>General</c:formatCode>
                <c:ptCount val="2"/>
                <c:pt idx="0">
                  <c:v>1971</c:v>
                </c:pt>
                <c:pt idx="1">
                  <c:v>1976</c:v>
                </c:pt>
              </c:numCache>
            </c:numRef>
          </c:cat>
          <c:val>
            <c:numRef>
              <c:f>Лист1!$F$2:$F$3</c:f>
              <c:numCache>
                <c:formatCode>General</c:formatCode>
                <c:ptCount val="2"/>
                <c:pt idx="0">
                  <c:v>100.8</c:v>
                </c:pt>
                <c:pt idx="1">
                  <c:v>237.4</c:v>
                </c:pt>
              </c:numCache>
            </c:numRef>
          </c:val>
          <c:extLst>
            <c:ext xmlns:c16="http://schemas.microsoft.com/office/drawing/2014/chart" uri="{C3380CC4-5D6E-409C-BE32-E72D297353CC}">
              <c16:uniqueId val="{00000004-E02A-4F1D-806D-6E69A32B358C}"/>
            </c:ext>
          </c:extLst>
        </c:ser>
        <c:dLbls>
          <c:showLegendKey val="0"/>
          <c:showVal val="0"/>
          <c:showCatName val="0"/>
          <c:showSerName val="0"/>
          <c:showPercent val="0"/>
          <c:showBubbleSize val="0"/>
        </c:dLbls>
        <c:gapWidth val="150"/>
        <c:axId val="66469248"/>
        <c:axId val="66479232"/>
      </c:barChart>
      <c:catAx>
        <c:axId val="66469248"/>
        <c:scaling>
          <c:orientation val="minMax"/>
        </c:scaling>
        <c:delete val="0"/>
        <c:axPos val="b"/>
        <c:numFmt formatCode="General" sourceLinked="1"/>
        <c:majorTickMark val="out"/>
        <c:minorTickMark val="none"/>
        <c:tickLblPos val="nextTo"/>
        <c:txPr>
          <a:bodyPr/>
          <a:lstStyle/>
          <a:p>
            <a:pPr>
              <a:defRPr sz="1800"/>
            </a:pPr>
            <a:endParaRPr lang="ru-RU"/>
          </a:p>
        </c:txPr>
        <c:crossAx val="66479232"/>
        <c:crosses val="autoZero"/>
        <c:auto val="1"/>
        <c:lblAlgn val="ctr"/>
        <c:lblOffset val="100"/>
        <c:noMultiLvlLbl val="0"/>
      </c:catAx>
      <c:valAx>
        <c:axId val="66479232"/>
        <c:scaling>
          <c:orientation val="minMax"/>
        </c:scaling>
        <c:delete val="0"/>
        <c:axPos val="l"/>
        <c:majorGridlines/>
        <c:numFmt formatCode="General" sourceLinked="1"/>
        <c:majorTickMark val="out"/>
        <c:minorTickMark val="none"/>
        <c:tickLblPos val="nextTo"/>
        <c:txPr>
          <a:bodyPr/>
          <a:lstStyle/>
          <a:p>
            <a:pPr>
              <a:defRPr sz="1800"/>
            </a:pPr>
            <a:endParaRPr lang="ru-RU"/>
          </a:p>
        </c:txPr>
        <c:crossAx val="66469248"/>
        <c:crosses val="autoZero"/>
        <c:crossBetween val="between"/>
      </c:valAx>
    </c:plotArea>
    <c:legend>
      <c:legendPos val="r"/>
      <c:overlay val="0"/>
      <c:txPr>
        <a:bodyPr/>
        <a:lstStyle/>
        <a:p>
          <a:pPr>
            <a:defRPr sz="1600"/>
          </a:pPr>
          <a:endParaRPr lang="ru-RU"/>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Завод литейного оборудования</c:v>
                </c:pt>
              </c:strCache>
            </c:strRef>
          </c:tx>
          <c:invertIfNegative val="0"/>
          <c:cat>
            <c:numRef>
              <c:f>Лист1!$A$2:$A$3</c:f>
              <c:numCache>
                <c:formatCode>General</c:formatCode>
                <c:ptCount val="2"/>
                <c:pt idx="0">
                  <c:v>1971</c:v>
                </c:pt>
                <c:pt idx="1">
                  <c:v>1976</c:v>
                </c:pt>
              </c:numCache>
            </c:numRef>
          </c:cat>
          <c:val>
            <c:numRef>
              <c:f>Лист1!$B$2:$B$3</c:f>
              <c:numCache>
                <c:formatCode>General</c:formatCode>
                <c:ptCount val="2"/>
                <c:pt idx="0">
                  <c:v>103.3</c:v>
                </c:pt>
                <c:pt idx="1">
                  <c:v>137.69999999999999</c:v>
                </c:pt>
              </c:numCache>
            </c:numRef>
          </c:val>
          <c:extLst>
            <c:ext xmlns:c16="http://schemas.microsoft.com/office/drawing/2014/chart" uri="{C3380CC4-5D6E-409C-BE32-E72D297353CC}">
              <c16:uniqueId val="{00000000-F516-4B3D-9414-A9AAC7E15510}"/>
            </c:ext>
          </c:extLst>
        </c:ser>
        <c:ser>
          <c:idx val="1"/>
          <c:order val="1"/>
          <c:tx>
            <c:strRef>
              <c:f>Лист1!$C$1</c:f>
              <c:strCache>
                <c:ptCount val="1"/>
                <c:pt idx="0">
                  <c:v>Молочно-консервный комбинат</c:v>
                </c:pt>
              </c:strCache>
            </c:strRef>
          </c:tx>
          <c:invertIfNegative val="0"/>
          <c:cat>
            <c:numRef>
              <c:f>Лист1!$A$2:$A$3</c:f>
              <c:numCache>
                <c:formatCode>General</c:formatCode>
                <c:ptCount val="2"/>
                <c:pt idx="0">
                  <c:v>1971</c:v>
                </c:pt>
                <c:pt idx="1">
                  <c:v>1976</c:v>
                </c:pt>
              </c:numCache>
            </c:numRef>
          </c:cat>
          <c:val>
            <c:numRef>
              <c:f>Лист1!$C$2:$C$3</c:f>
              <c:numCache>
                <c:formatCode>General</c:formatCode>
                <c:ptCount val="2"/>
                <c:pt idx="0">
                  <c:v>63.6</c:v>
                </c:pt>
                <c:pt idx="1">
                  <c:v>187.1</c:v>
                </c:pt>
              </c:numCache>
            </c:numRef>
          </c:val>
          <c:extLst>
            <c:ext xmlns:c16="http://schemas.microsoft.com/office/drawing/2014/chart" uri="{C3380CC4-5D6E-409C-BE32-E72D297353CC}">
              <c16:uniqueId val="{00000001-F516-4B3D-9414-A9AAC7E15510}"/>
            </c:ext>
          </c:extLst>
        </c:ser>
        <c:ser>
          <c:idx val="2"/>
          <c:order val="2"/>
          <c:tx>
            <c:strRef>
              <c:f>Лист1!$D$1</c:f>
              <c:strCache>
                <c:ptCount val="1"/>
                <c:pt idx="0">
                  <c:v>Мясокомбинат</c:v>
                </c:pt>
              </c:strCache>
            </c:strRef>
          </c:tx>
          <c:invertIfNegative val="0"/>
          <c:cat>
            <c:numRef>
              <c:f>Лист1!$A$2:$A$3</c:f>
              <c:numCache>
                <c:formatCode>General</c:formatCode>
                <c:ptCount val="2"/>
                <c:pt idx="0">
                  <c:v>1971</c:v>
                </c:pt>
                <c:pt idx="1">
                  <c:v>1976</c:v>
                </c:pt>
              </c:numCache>
            </c:numRef>
          </c:cat>
          <c:val>
            <c:numRef>
              <c:f>Лист1!$D$2:$D$3</c:f>
              <c:numCache>
                <c:formatCode>General</c:formatCode>
                <c:ptCount val="2"/>
                <c:pt idx="0">
                  <c:v>105.4</c:v>
                </c:pt>
                <c:pt idx="1">
                  <c:v>125.6</c:v>
                </c:pt>
              </c:numCache>
            </c:numRef>
          </c:val>
          <c:extLst>
            <c:ext xmlns:c16="http://schemas.microsoft.com/office/drawing/2014/chart" uri="{C3380CC4-5D6E-409C-BE32-E72D297353CC}">
              <c16:uniqueId val="{00000002-F516-4B3D-9414-A9AAC7E15510}"/>
            </c:ext>
          </c:extLst>
        </c:ser>
        <c:ser>
          <c:idx val="3"/>
          <c:order val="3"/>
          <c:tx>
            <c:strRef>
              <c:f>Лист1!$E$1</c:f>
              <c:strCache>
                <c:ptCount val="1"/>
                <c:pt idx="0">
                  <c:v>Хлебозавод</c:v>
                </c:pt>
              </c:strCache>
            </c:strRef>
          </c:tx>
          <c:invertIfNegative val="0"/>
          <c:cat>
            <c:numRef>
              <c:f>Лист1!$A$2:$A$3</c:f>
              <c:numCache>
                <c:formatCode>General</c:formatCode>
                <c:ptCount val="2"/>
                <c:pt idx="0">
                  <c:v>1971</c:v>
                </c:pt>
                <c:pt idx="1">
                  <c:v>1976</c:v>
                </c:pt>
              </c:numCache>
            </c:numRef>
          </c:cat>
          <c:val>
            <c:numRef>
              <c:f>Лист1!$E$2:$E$3</c:f>
              <c:numCache>
                <c:formatCode>General</c:formatCode>
                <c:ptCount val="2"/>
                <c:pt idx="0">
                  <c:v>110.1</c:v>
                </c:pt>
                <c:pt idx="1">
                  <c:v>133</c:v>
                </c:pt>
              </c:numCache>
            </c:numRef>
          </c:val>
          <c:extLst>
            <c:ext xmlns:c16="http://schemas.microsoft.com/office/drawing/2014/chart" uri="{C3380CC4-5D6E-409C-BE32-E72D297353CC}">
              <c16:uniqueId val="{00000003-F516-4B3D-9414-A9AAC7E15510}"/>
            </c:ext>
          </c:extLst>
        </c:ser>
        <c:ser>
          <c:idx val="4"/>
          <c:order val="4"/>
          <c:tx>
            <c:strRef>
              <c:f>Лист1!$F$1</c:f>
              <c:strCache>
                <c:ptCount val="1"/>
                <c:pt idx="0">
                  <c:v>ПО "Волковыскцеметношифер"</c:v>
                </c:pt>
              </c:strCache>
            </c:strRef>
          </c:tx>
          <c:invertIfNegative val="0"/>
          <c:cat>
            <c:numRef>
              <c:f>Лист1!$A$2:$A$3</c:f>
              <c:numCache>
                <c:formatCode>General</c:formatCode>
                <c:ptCount val="2"/>
                <c:pt idx="0">
                  <c:v>1971</c:v>
                </c:pt>
                <c:pt idx="1">
                  <c:v>1976</c:v>
                </c:pt>
              </c:numCache>
            </c:numRef>
          </c:cat>
          <c:val>
            <c:numRef>
              <c:f>Лист1!$F$2:$F$3</c:f>
              <c:numCache>
                <c:formatCode>General</c:formatCode>
                <c:ptCount val="2"/>
                <c:pt idx="0">
                  <c:v>103.7</c:v>
                </c:pt>
                <c:pt idx="1">
                  <c:v>94.5</c:v>
                </c:pt>
              </c:numCache>
            </c:numRef>
          </c:val>
          <c:extLst>
            <c:ext xmlns:c16="http://schemas.microsoft.com/office/drawing/2014/chart" uri="{C3380CC4-5D6E-409C-BE32-E72D297353CC}">
              <c16:uniqueId val="{00000004-F516-4B3D-9414-A9AAC7E15510}"/>
            </c:ext>
          </c:extLst>
        </c:ser>
        <c:dLbls>
          <c:showLegendKey val="0"/>
          <c:showVal val="0"/>
          <c:showCatName val="0"/>
          <c:showSerName val="0"/>
          <c:showPercent val="0"/>
          <c:showBubbleSize val="0"/>
        </c:dLbls>
        <c:gapWidth val="150"/>
        <c:axId val="75003392"/>
        <c:axId val="75004928"/>
      </c:barChart>
      <c:catAx>
        <c:axId val="75003392"/>
        <c:scaling>
          <c:orientation val="minMax"/>
        </c:scaling>
        <c:delete val="0"/>
        <c:axPos val="b"/>
        <c:numFmt formatCode="General" sourceLinked="1"/>
        <c:majorTickMark val="out"/>
        <c:minorTickMark val="none"/>
        <c:tickLblPos val="nextTo"/>
        <c:txPr>
          <a:bodyPr/>
          <a:lstStyle/>
          <a:p>
            <a:pPr>
              <a:defRPr sz="1800"/>
            </a:pPr>
            <a:endParaRPr lang="ru-RU"/>
          </a:p>
        </c:txPr>
        <c:crossAx val="75004928"/>
        <c:crosses val="autoZero"/>
        <c:auto val="1"/>
        <c:lblAlgn val="ctr"/>
        <c:lblOffset val="100"/>
        <c:noMultiLvlLbl val="0"/>
      </c:catAx>
      <c:valAx>
        <c:axId val="75004928"/>
        <c:scaling>
          <c:orientation val="minMax"/>
        </c:scaling>
        <c:delete val="0"/>
        <c:axPos val="l"/>
        <c:majorGridlines/>
        <c:numFmt formatCode="General" sourceLinked="1"/>
        <c:majorTickMark val="out"/>
        <c:minorTickMark val="none"/>
        <c:tickLblPos val="nextTo"/>
        <c:txPr>
          <a:bodyPr/>
          <a:lstStyle/>
          <a:p>
            <a:pPr>
              <a:defRPr sz="1800"/>
            </a:pPr>
            <a:endParaRPr lang="ru-RU"/>
          </a:p>
        </c:txPr>
        <c:crossAx val="75003392"/>
        <c:crosses val="autoZero"/>
        <c:crossBetween val="between"/>
      </c:valAx>
    </c:plotArea>
    <c:legend>
      <c:legendPos val="r"/>
      <c:layout>
        <c:manualLayout>
          <c:xMode val="edge"/>
          <c:yMode val="edge"/>
          <c:x val="0.66954171420767838"/>
          <c:y val="0.15525548174077944"/>
          <c:w val="0.3304582857923225"/>
          <c:h val="0.72950121224047915"/>
        </c:manualLayout>
      </c:layout>
      <c:overlay val="0"/>
      <c:txPr>
        <a:bodyPr/>
        <a:lstStyle/>
        <a:p>
          <a:pPr>
            <a:defRPr sz="1800"/>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Всего трактаров</c:v>
                </c:pt>
              </c:strCache>
            </c:strRef>
          </c:tx>
          <c:invertIfNegative val="0"/>
          <c:cat>
            <c:numRef>
              <c:f>Лист1!$A$2:$A$3</c:f>
              <c:numCache>
                <c:formatCode>General</c:formatCode>
                <c:ptCount val="2"/>
                <c:pt idx="0">
                  <c:v>1970</c:v>
                </c:pt>
                <c:pt idx="1">
                  <c:v>1976</c:v>
                </c:pt>
              </c:numCache>
            </c:numRef>
          </c:cat>
          <c:val>
            <c:numRef>
              <c:f>Лист1!$B$2:$B$3</c:f>
              <c:numCache>
                <c:formatCode>General</c:formatCode>
                <c:ptCount val="2"/>
                <c:pt idx="0">
                  <c:v>663</c:v>
                </c:pt>
                <c:pt idx="1">
                  <c:v>990</c:v>
                </c:pt>
              </c:numCache>
            </c:numRef>
          </c:val>
          <c:extLst>
            <c:ext xmlns:c16="http://schemas.microsoft.com/office/drawing/2014/chart" uri="{C3380CC4-5D6E-409C-BE32-E72D297353CC}">
              <c16:uniqueId val="{00000000-7F71-44C0-BF86-E193EF83ADDB}"/>
            </c:ext>
          </c:extLst>
        </c:ser>
        <c:ser>
          <c:idx val="1"/>
          <c:order val="1"/>
          <c:tx>
            <c:strRef>
              <c:f>Лист1!$C$1</c:f>
              <c:strCache>
                <c:ptCount val="1"/>
                <c:pt idx="0">
                  <c:v>Зерноуборочные комбайны</c:v>
                </c:pt>
              </c:strCache>
            </c:strRef>
          </c:tx>
          <c:invertIfNegative val="0"/>
          <c:cat>
            <c:numRef>
              <c:f>Лист1!$A$2:$A$3</c:f>
              <c:numCache>
                <c:formatCode>General</c:formatCode>
                <c:ptCount val="2"/>
                <c:pt idx="0">
                  <c:v>1970</c:v>
                </c:pt>
                <c:pt idx="1">
                  <c:v>1976</c:v>
                </c:pt>
              </c:numCache>
            </c:numRef>
          </c:cat>
          <c:val>
            <c:numRef>
              <c:f>Лист1!$C$2:$C$3</c:f>
              <c:numCache>
                <c:formatCode>General</c:formatCode>
                <c:ptCount val="2"/>
                <c:pt idx="0">
                  <c:v>235</c:v>
                </c:pt>
                <c:pt idx="1">
                  <c:v>308</c:v>
                </c:pt>
              </c:numCache>
            </c:numRef>
          </c:val>
          <c:extLst>
            <c:ext xmlns:c16="http://schemas.microsoft.com/office/drawing/2014/chart" uri="{C3380CC4-5D6E-409C-BE32-E72D297353CC}">
              <c16:uniqueId val="{00000001-7F71-44C0-BF86-E193EF83ADDB}"/>
            </c:ext>
          </c:extLst>
        </c:ser>
        <c:ser>
          <c:idx val="2"/>
          <c:order val="2"/>
          <c:tx>
            <c:strRef>
              <c:f>Лист1!$D$1</c:f>
              <c:strCache>
                <c:ptCount val="1"/>
                <c:pt idx="0">
                  <c:v>Картофелекопалки</c:v>
                </c:pt>
              </c:strCache>
            </c:strRef>
          </c:tx>
          <c:invertIfNegative val="0"/>
          <c:cat>
            <c:numRef>
              <c:f>Лист1!$A$2:$A$3</c:f>
              <c:numCache>
                <c:formatCode>General</c:formatCode>
                <c:ptCount val="2"/>
                <c:pt idx="0">
                  <c:v>1970</c:v>
                </c:pt>
                <c:pt idx="1">
                  <c:v>1976</c:v>
                </c:pt>
              </c:numCache>
            </c:numRef>
          </c:cat>
          <c:val>
            <c:numRef>
              <c:f>Лист1!$D$2:$D$3</c:f>
              <c:numCache>
                <c:formatCode>General</c:formatCode>
                <c:ptCount val="2"/>
                <c:pt idx="0">
                  <c:v>142</c:v>
                </c:pt>
                <c:pt idx="1">
                  <c:v>215</c:v>
                </c:pt>
              </c:numCache>
            </c:numRef>
          </c:val>
          <c:extLst>
            <c:ext xmlns:c16="http://schemas.microsoft.com/office/drawing/2014/chart" uri="{C3380CC4-5D6E-409C-BE32-E72D297353CC}">
              <c16:uniqueId val="{00000002-7F71-44C0-BF86-E193EF83ADDB}"/>
            </c:ext>
          </c:extLst>
        </c:ser>
        <c:ser>
          <c:idx val="3"/>
          <c:order val="3"/>
          <c:tx>
            <c:strRef>
              <c:f>Лист1!$E$1</c:f>
              <c:strCache>
                <c:ptCount val="1"/>
                <c:pt idx="0">
                  <c:v>Силосоуборочные комбайны</c:v>
                </c:pt>
              </c:strCache>
            </c:strRef>
          </c:tx>
          <c:invertIfNegative val="0"/>
          <c:cat>
            <c:numRef>
              <c:f>Лист1!$A$2:$A$3</c:f>
              <c:numCache>
                <c:formatCode>General</c:formatCode>
                <c:ptCount val="2"/>
                <c:pt idx="0">
                  <c:v>1970</c:v>
                </c:pt>
                <c:pt idx="1">
                  <c:v>1976</c:v>
                </c:pt>
              </c:numCache>
            </c:numRef>
          </c:cat>
          <c:val>
            <c:numRef>
              <c:f>Лист1!$E$2:$E$3</c:f>
              <c:numCache>
                <c:formatCode>General</c:formatCode>
                <c:ptCount val="2"/>
                <c:pt idx="0">
                  <c:v>41</c:v>
                </c:pt>
                <c:pt idx="1">
                  <c:v>54</c:v>
                </c:pt>
              </c:numCache>
            </c:numRef>
          </c:val>
          <c:extLst>
            <c:ext xmlns:c16="http://schemas.microsoft.com/office/drawing/2014/chart" uri="{C3380CC4-5D6E-409C-BE32-E72D297353CC}">
              <c16:uniqueId val="{00000003-7F71-44C0-BF86-E193EF83ADDB}"/>
            </c:ext>
          </c:extLst>
        </c:ser>
        <c:ser>
          <c:idx val="4"/>
          <c:order val="4"/>
          <c:tx>
            <c:strRef>
              <c:f>Лист1!$F$1</c:f>
              <c:strCache>
                <c:ptCount val="1"/>
                <c:pt idx="0">
                  <c:v>Сеялки</c:v>
                </c:pt>
              </c:strCache>
            </c:strRef>
          </c:tx>
          <c:invertIfNegative val="0"/>
          <c:cat>
            <c:numRef>
              <c:f>Лист1!$A$2:$A$3</c:f>
              <c:numCache>
                <c:formatCode>General</c:formatCode>
                <c:ptCount val="2"/>
                <c:pt idx="0">
                  <c:v>1970</c:v>
                </c:pt>
                <c:pt idx="1">
                  <c:v>1976</c:v>
                </c:pt>
              </c:numCache>
            </c:numRef>
          </c:cat>
          <c:val>
            <c:numRef>
              <c:f>Лист1!$F$2:$F$3</c:f>
              <c:numCache>
                <c:formatCode>General</c:formatCode>
                <c:ptCount val="2"/>
                <c:pt idx="0">
                  <c:v>305</c:v>
                </c:pt>
                <c:pt idx="1">
                  <c:v>308</c:v>
                </c:pt>
              </c:numCache>
            </c:numRef>
          </c:val>
          <c:extLst>
            <c:ext xmlns:c16="http://schemas.microsoft.com/office/drawing/2014/chart" uri="{C3380CC4-5D6E-409C-BE32-E72D297353CC}">
              <c16:uniqueId val="{00000004-7F71-44C0-BF86-E193EF83ADDB}"/>
            </c:ext>
          </c:extLst>
        </c:ser>
        <c:dLbls>
          <c:showLegendKey val="0"/>
          <c:showVal val="0"/>
          <c:showCatName val="0"/>
          <c:showSerName val="0"/>
          <c:showPercent val="0"/>
          <c:showBubbleSize val="0"/>
        </c:dLbls>
        <c:gapWidth val="150"/>
        <c:axId val="75159808"/>
        <c:axId val="75165696"/>
      </c:barChart>
      <c:catAx>
        <c:axId val="75159808"/>
        <c:scaling>
          <c:orientation val="minMax"/>
        </c:scaling>
        <c:delete val="0"/>
        <c:axPos val="b"/>
        <c:numFmt formatCode="General" sourceLinked="1"/>
        <c:majorTickMark val="out"/>
        <c:minorTickMark val="none"/>
        <c:tickLblPos val="nextTo"/>
        <c:txPr>
          <a:bodyPr/>
          <a:lstStyle/>
          <a:p>
            <a:pPr>
              <a:defRPr sz="1800"/>
            </a:pPr>
            <a:endParaRPr lang="ru-RU"/>
          </a:p>
        </c:txPr>
        <c:crossAx val="75165696"/>
        <c:crosses val="autoZero"/>
        <c:auto val="1"/>
        <c:lblAlgn val="ctr"/>
        <c:lblOffset val="100"/>
        <c:noMultiLvlLbl val="0"/>
      </c:catAx>
      <c:valAx>
        <c:axId val="75165696"/>
        <c:scaling>
          <c:orientation val="minMax"/>
        </c:scaling>
        <c:delete val="0"/>
        <c:axPos val="l"/>
        <c:majorGridlines/>
        <c:numFmt formatCode="General" sourceLinked="1"/>
        <c:majorTickMark val="out"/>
        <c:minorTickMark val="none"/>
        <c:tickLblPos val="nextTo"/>
        <c:txPr>
          <a:bodyPr/>
          <a:lstStyle/>
          <a:p>
            <a:pPr>
              <a:defRPr sz="1800"/>
            </a:pPr>
            <a:endParaRPr lang="ru-RU"/>
          </a:p>
        </c:txPr>
        <c:crossAx val="75159808"/>
        <c:crosses val="autoZero"/>
        <c:crossBetween val="between"/>
      </c:valAx>
    </c:plotArea>
    <c:legend>
      <c:legendPos val="r"/>
      <c:overlay val="0"/>
      <c:txPr>
        <a:bodyPr/>
        <a:lstStyle/>
        <a:p>
          <a:pPr>
            <a:defRPr sz="1800"/>
          </a:pPr>
          <a:endParaRPr lang="ru-RU"/>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Рабочие</c:v>
                </c:pt>
              </c:strCache>
            </c:strRef>
          </c:tx>
          <c:invertIfNegative val="0"/>
          <c:cat>
            <c:numRef>
              <c:f>Лист1!$A$2:$A$3</c:f>
              <c:numCache>
                <c:formatCode>General</c:formatCode>
                <c:ptCount val="2"/>
                <c:pt idx="0">
                  <c:v>1970</c:v>
                </c:pt>
                <c:pt idx="1">
                  <c:v>1976</c:v>
                </c:pt>
              </c:numCache>
            </c:numRef>
          </c:cat>
          <c:val>
            <c:numRef>
              <c:f>Лист1!$B$2:$B$3</c:f>
              <c:numCache>
                <c:formatCode>General</c:formatCode>
                <c:ptCount val="2"/>
                <c:pt idx="0">
                  <c:v>112.3</c:v>
                </c:pt>
                <c:pt idx="1">
                  <c:v>149.4</c:v>
                </c:pt>
              </c:numCache>
            </c:numRef>
          </c:val>
          <c:extLst>
            <c:ext xmlns:c16="http://schemas.microsoft.com/office/drawing/2014/chart" uri="{C3380CC4-5D6E-409C-BE32-E72D297353CC}">
              <c16:uniqueId val="{00000000-E5E2-48E5-B5D3-A51655D96817}"/>
            </c:ext>
          </c:extLst>
        </c:ser>
        <c:ser>
          <c:idx val="1"/>
          <c:order val="1"/>
          <c:tx>
            <c:strRef>
              <c:f>Лист1!$C$1</c:f>
              <c:strCache>
                <c:ptCount val="1"/>
                <c:pt idx="0">
                  <c:v>Инженерно-технические работники</c:v>
                </c:pt>
              </c:strCache>
            </c:strRef>
          </c:tx>
          <c:invertIfNegative val="0"/>
          <c:cat>
            <c:numRef>
              <c:f>Лист1!$A$2:$A$3</c:f>
              <c:numCache>
                <c:formatCode>General</c:formatCode>
                <c:ptCount val="2"/>
                <c:pt idx="0">
                  <c:v>1970</c:v>
                </c:pt>
                <c:pt idx="1">
                  <c:v>1976</c:v>
                </c:pt>
              </c:numCache>
            </c:numRef>
          </c:cat>
          <c:val>
            <c:numRef>
              <c:f>Лист1!$C$2:$C$3</c:f>
              <c:numCache>
                <c:formatCode>General</c:formatCode>
                <c:ptCount val="2"/>
                <c:pt idx="0">
                  <c:v>144.80000000000001</c:v>
                </c:pt>
                <c:pt idx="1">
                  <c:v>172.5</c:v>
                </c:pt>
              </c:numCache>
            </c:numRef>
          </c:val>
          <c:extLst>
            <c:ext xmlns:c16="http://schemas.microsoft.com/office/drawing/2014/chart" uri="{C3380CC4-5D6E-409C-BE32-E72D297353CC}">
              <c16:uniqueId val="{00000001-E5E2-48E5-B5D3-A51655D96817}"/>
            </c:ext>
          </c:extLst>
        </c:ser>
        <c:ser>
          <c:idx val="2"/>
          <c:order val="2"/>
          <c:tx>
            <c:strRef>
              <c:f>Лист1!$D$1</c:f>
              <c:strCache>
                <c:ptCount val="1"/>
                <c:pt idx="0">
                  <c:v>Служащие</c:v>
                </c:pt>
              </c:strCache>
            </c:strRef>
          </c:tx>
          <c:invertIfNegative val="0"/>
          <c:cat>
            <c:numRef>
              <c:f>Лист1!$A$2:$A$3</c:f>
              <c:numCache>
                <c:formatCode>General</c:formatCode>
                <c:ptCount val="2"/>
                <c:pt idx="0">
                  <c:v>1970</c:v>
                </c:pt>
                <c:pt idx="1">
                  <c:v>1976</c:v>
                </c:pt>
              </c:numCache>
            </c:numRef>
          </c:cat>
          <c:val>
            <c:numRef>
              <c:f>Лист1!$D$2:$D$3</c:f>
              <c:numCache>
                <c:formatCode>General</c:formatCode>
                <c:ptCount val="2"/>
                <c:pt idx="0">
                  <c:v>105.6</c:v>
                </c:pt>
                <c:pt idx="1">
                  <c:v>129.80000000000001</c:v>
                </c:pt>
              </c:numCache>
            </c:numRef>
          </c:val>
          <c:extLst>
            <c:ext xmlns:c16="http://schemas.microsoft.com/office/drawing/2014/chart" uri="{C3380CC4-5D6E-409C-BE32-E72D297353CC}">
              <c16:uniqueId val="{00000002-E5E2-48E5-B5D3-A51655D96817}"/>
            </c:ext>
          </c:extLst>
        </c:ser>
        <c:dLbls>
          <c:showLegendKey val="0"/>
          <c:showVal val="0"/>
          <c:showCatName val="0"/>
          <c:showSerName val="0"/>
          <c:showPercent val="0"/>
          <c:showBubbleSize val="0"/>
        </c:dLbls>
        <c:gapWidth val="150"/>
        <c:axId val="75216768"/>
        <c:axId val="75218304"/>
      </c:barChart>
      <c:catAx>
        <c:axId val="75216768"/>
        <c:scaling>
          <c:orientation val="minMax"/>
        </c:scaling>
        <c:delete val="0"/>
        <c:axPos val="b"/>
        <c:numFmt formatCode="General" sourceLinked="1"/>
        <c:majorTickMark val="out"/>
        <c:minorTickMark val="none"/>
        <c:tickLblPos val="nextTo"/>
        <c:txPr>
          <a:bodyPr/>
          <a:lstStyle/>
          <a:p>
            <a:pPr>
              <a:defRPr sz="1800"/>
            </a:pPr>
            <a:endParaRPr lang="ru-RU"/>
          </a:p>
        </c:txPr>
        <c:crossAx val="75218304"/>
        <c:crosses val="autoZero"/>
        <c:auto val="1"/>
        <c:lblAlgn val="ctr"/>
        <c:lblOffset val="100"/>
        <c:noMultiLvlLbl val="0"/>
      </c:catAx>
      <c:valAx>
        <c:axId val="75218304"/>
        <c:scaling>
          <c:orientation val="minMax"/>
        </c:scaling>
        <c:delete val="0"/>
        <c:axPos val="l"/>
        <c:majorGridlines/>
        <c:numFmt formatCode="General" sourceLinked="1"/>
        <c:majorTickMark val="out"/>
        <c:minorTickMark val="none"/>
        <c:tickLblPos val="nextTo"/>
        <c:txPr>
          <a:bodyPr/>
          <a:lstStyle/>
          <a:p>
            <a:pPr>
              <a:defRPr sz="1400"/>
            </a:pPr>
            <a:endParaRPr lang="ru-RU"/>
          </a:p>
        </c:txPr>
        <c:crossAx val="75216768"/>
        <c:crosses val="autoZero"/>
        <c:crossBetween val="between"/>
      </c:valAx>
    </c:plotArea>
    <c:legend>
      <c:legendPos val="r"/>
      <c:overlay val="0"/>
      <c:txPr>
        <a:bodyPr/>
        <a:lstStyle/>
        <a:p>
          <a:pPr>
            <a:defRPr sz="1800"/>
          </a:pPr>
          <a:endParaRPr lang="ru-RU"/>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0.14213</cdr:x>
      <cdr:y>0.40351</cdr:y>
    </cdr:from>
    <cdr:to>
      <cdr:x>0.26713</cdr:x>
      <cdr:y>0.48684</cdr:y>
    </cdr:to>
    <cdr:sp macro="" textlink="">
      <cdr:nvSpPr>
        <cdr:cNvPr id="2" name="TextBox 1"/>
        <cdr:cNvSpPr txBox="1"/>
      </cdr:nvSpPr>
      <cdr:spPr>
        <a:xfrm xmlns:a="http://schemas.openxmlformats.org/drawingml/2006/main">
          <a:off x="1152128" y="1656184"/>
          <a:ext cx="1013265" cy="342024"/>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ru-RU" sz="1400" dirty="0">
              <a:latin typeface="Times New Roman" pitchFamily="18" charset="0"/>
              <a:cs typeface="Times New Roman" pitchFamily="18" charset="0"/>
            </a:rPr>
            <a:t>15 613</a:t>
          </a:r>
        </a:p>
      </cdr:txBody>
    </cdr:sp>
  </cdr:relSizeAnchor>
  <cdr:relSizeAnchor xmlns:cdr="http://schemas.openxmlformats.org/drawingml/2006/chartDrawing">
    <cdr:from>
      <cdr:x>0.30203</cdr:x>
      <cdr:y>0.2807</cdr:y>
    </cdr:from>
    <cdr:to>
      <cdr:x>0.43397</cdr:x>
      <cdr:y>0.36403</cdr:y>
    </cdr:to>
    <cdr:sp macro="" textlink="">
      <cdr:nvSpPr>
        <cdr:cNvPr id="3" name="TextBox 2"/>
        <cdr:cNvSpPr txBox="1"/>
      </cdr:nvSpPr>
      <cdr:spPr>
        <a:xfrm xmlns:a="http://schemas.openxmlformats.org/drawingml/2006/main">
          <a:off x="2448272" y="1152128"/>
          <a:ext cx="1069522" cy="342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a:latin typeface="Times New Roman" pitchFamily="18" charset="0"/>
              <a:cs typeface="Times New Roman" pitchFamily="18" charset="0"/>
            </a:rPr>
            <a:t>19 937</a:t>
          </a:r>
        </a:p>
      </cdr:txBody>
    </cdr:sp>
  </cdr:relSizeAnchor>
  <cdr:relSizeAnchor xmlns:cdr="http://schemas.openxmlformats.org/drawingml/2006/chartDrawing">
    <cdr:from>
      <cdr:x>0.47081</cdr:x>
      <cdr:y>0.15789</cdr:y>
    </cdr:from>
    <cdr:to>
      <cdr:x>0.5854</cdr:x>
      <cdr:y>0.22337</cdr:y>
    </cdr:to>
    <cdr:sp macro="" textlink="">
      <cdr:nvSpPr>
        <cdr:cNvPr id="4" name="TextBox 3"/>
        <cdr:cNvSpPr txBox="1"/>
      </cdr:nvSpPr>
      <cdr:spPr>
        <a:xfrm xmlns:a="http://schemas.openxmlformats.org/drawingml/2006/main">
          <a:off x="3816424" y="648072"/>
          <a:ext cx="928880" cy="268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a:latin typeface="Times New Roman" pitchFamily="18" charset="0"/>
              <a:cs typeface="Times New Roman" pitchFamily="18" charset="0"/>
            </a:rPr>
            <a:t>24 009</a:t>
          </a:r>
        </a:p>
      </cdr:txBody>
    </cdr:sp>
  </cdr:relSizeAnchor>
  <cdr:relSizeAnchor xmlns:cdr="http://schemas.openxmlformats.org/drawingml/2006/chartDrawing">
    <cdr:from>
      <cdr:x>0.63959</cdr:x>
      <cdr:y>0.05263</cdr:y>
    </cdr:from>
    <cdr:to>
      <cdr:x>0.79237</cdr:x>
      <cdr:y>0.11811</cdr:y>
    </cdr:to>
    <cdr:sp macro="" textlink="">
      <cdr:nvSpPr>
        <cdr:cNvPr id="5" name="TextBox 4"/>
        <cdr:cNvSpPr txBox="1"/>
      </cdr:nvSpPr>
      <cdr:spPr>
        <a:xfrm xmlns:a="http://schemas.openxmlformats.org/drawingml/2006/main">
          <a:off x="5184576" y="216024"/>
          <a:ext cx="1238454" cy="268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dirty="0">
              <a:latin typeface="Times New Roman" pitchFamily="18" charset="0"/>
              <a:cs typeface="Times New Roman" pitchFamily="18" charset="0"/>
            </a:rPr>
            <a:t>28 485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334C1B-29A5-4D8E-AC1C-205308E56529}" type="datetimeFigureOut">
              <a:rPr lang="ru-RU" smtClean="0"/>
              <a:pPr/>
              <a:t>17.02.2018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7986DA-7DC7-451B-A60D-1C014136073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30A3E-EF8B-4809-99F6-E8D1CA25BAC0}" type="datetimeFigureOut">
              <a:rPr lang="ru-RU" smtClean="0"/>
              <a:pPr/>
              <a:t>17.02.2018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A01CC-8460-4F92-9997-2E52CA54C93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9A01CC-8460-4F92-9997-2E52CA54C932}"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49A01CC-8460-4F92-9997-2E52CA54C932}"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7E8D0B-4F97-4F12-BE5B-062927481572}"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433BE1-9201-4D3B-8095-2D4AF108C67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E8D0B-4F97-4F12-BE5B-062927481572}" type="datetimeFigureOut">
              <a:rPr lang="ru-RU" smtClean="0"/>
              <a:pPr/>
              <a:t>17.02.2018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33BE1-9201-4D3B-8095-2D4AF108C6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251520" y="1412776"/>
            <a:ext cx="7992888" cy="352839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ru-RU" sz="3600" kern="10" spc="0" dirty="0" err="1" smtClean="0">
                <a:ln w="9525">
                  <a:round/>
                  <a:headEnd/>
                  <a:tailEnd/>
                </a:ln>
                <a:gradFill rotWithShape="0">
                  <a:gsLst>
                    <a:gs pos="0">
                      <a:srgbClr val="FFE701"/>
                    </a:gs>
                    <a:gs pos="100000">
                      <a:srgbClr val="FE3E02"/>
                    </a:gs>
                  </a:gsLst>
                  <a:lin ang="5400000" scaled="1"/>
                </a:gradFill>
                <a:effectLst/>
                <a:latin typeface="Impact"/>
              </a:rPr>
              <a:t>Волковыщина</a:t>
            </a:r>
            <a:endParaRPr lang="ru-RU" sz="3600" kern="10" spc="0" dirty="0" smtClean="0">
              <a:ln w="9525">
                <a:round/>
                <a:headEnd/>
                <a:tailEnd/>
              </a:ln>
              <a:gradFill rotWithShape="0">
                <a:gsLst>
                  <a:gs pos="0">
                    <a:srgbClr val="FFE701"/>
                  </a:gs>
                  <a:gs pos="100000">
                    <a:srgbClr val="FE3E02"/>
                  </a:gs>
                </a:gsLst>
                <a:lin ang="5400000" scaled="1"/>
              </a:gradFill>
              <a:effectLst/>
              <a:latin typeface="Impact"/>
            </a:endParaRPr>
          </a:p>
          <a:p>
            <a:pPr algn="ctr" rtl="0"/>
            <a:r>
              <a:rPr lang="ru-RU" sz="3600" kern="10" spc="0" dirty="0" smtClean="0">
                <a:ln w="9525">
                  <a:round/>
                  <a:headEnd/>
                  <a:tailEnd/>
                </a:ln>
                <a:gradFill rotWithShape="0">
                  <a:gsLst>
                    <a:gs pos="0">
                      <a:srgbClr val="FFE701"/>
                    </a:gs>
                    <a:gs pos="100000">
                      <a:srgbClr val="FE3E02"/>
                    </a:gs>
                  </a:gsLst>
                  <a:lin ang="5400000" scaled="1"/>
                </a:gradFill>
                <a:effectLst/>
                <a:latin typeface="Impact"/>
              </a:rPr>
              <a:t> в годы 9-ой пятилетки</a:t>
            </a:r>
            <a:endParaRPr lang="ru-RU" sz="3600" kern="10" spc="0" dirty="0">
              <a:ln w="9525">
                <a:round/>
                <a:headEnd/>
                <a:tailEnd/>
              </a:ln>
              <a:gradFill rotWithShape="0">
                <a:gsLst>
                  <a:gs pos="0">
                    <a:srgbClr val="FFE701"/>
                  </a:gs>
                  <a:gs pos="100000">
                    <a:srgbClr val="FE3E02"/>
                  </a:gs>
                </a:gsLst>
                <a:lin ang="5400000" scaled="1"/>
              </a:gradFill>
              <a:effectLst/>
              <a:latin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malecha.org.ua/portal/images/stories/b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www.holiday.by/files/byblog/30371df02579a98a3cee7be78f2181e5-thumb-735x1500-w.jpg"/>
          <p:cNvPicPr>
            <a:picLocks noChangeAspect="1" noChangeArrowheads="1"/>
          </p:cNvPicPr>
          <p:nvPr/>
        </p:nvPicPr>
        <p:blipFill>
          <a:blip r:embed="rId2" cstate="print"/>
          <a:srcRect b="10007"/>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komiinform.ru/content/image-news/117594/!_main.jp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19672" y="404664"/>
            <a:ext cx="43204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Calibri" pitchFamily="34" charset="0"/>
                <a:cs typeface="Times New Roman" pitchFamily="18" charset="0"/>
              </a:rPr>
              <a:t>Парк основных машин колхозов и совхозов </a:t>
            </a:r>
            <a:endParaRPr kumimoji="0" lang="ru-RU" sz="1600" b="0" i="0" u="none" strike="noStrike" cap="none" normalizeH="0" baseline="0" dirty="0" smtClean="0">
              <a:ln>
                <a:noFill/>
              </a:ln>
              <a:solidFill>
                <a:schemeClr val="tx1"/>
              </a:solidFill>
              <a:effectLst/>
            </a:endParaRPr>
          </a:p>
        </p:txBody>
      </p:sp>
      <p:graphicFrame>
        <p:nvGraphicFramePr>
          <p:cNvPr id="3" name="Диаграмма 2"/>
          <p:cNvGraphicFramePr/>
          <p:nvPr/>
        </p:nvGraphicFramePr>
        <p:xfrm>
          <a:off x="755576" y="836712"/>
          <a:ext cx="734481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Rectangle 3"/>
          <p:cNvSpPr>
            <a:spLocks noChangeArrowheads="1"/>
          </p:cNvSpPr>
          <p:nvPr/>
        </p:nvSpPr>
        <p:spPr bwMode="auto">
          <a:xfrm>
            <a:off x="755576" y="4575611"/>
            <a:ext cx="77768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ea typeface="Times New Roman" pitchFamily="18" charset="0"/>
              </a:rPr>
              <a:t>Использование государственных средств позволяло колхозам и совхозам приобретать значительное количество техники, повышать уровень механизации труда. Тракторный парк в колхозах и совхозах увеличился в 1976г. в сравнении с 1970 г. на 49,3%, зерноуборочных комбайнов на 31,1%, силосоуборочных комбайнов на 33,3%, картофелеуборочных на 51,4%. </a:t>
            </a:r>
            <a:endParaRPr kumimoji="0" lang="ru-RU" sz="16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im1-tub-by.yandex.net/i?id=034c892e75f1f8632f84f80d5028d85c-l&amp;n=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83568" y="1052736"/>
          <a:ext cx="7704854" cy="2250944"/>
        </p:xfrm>
        <a:graphic>
          <a:graphicData uri="http://schemas.openxmlformats.org/drawingml/2006/table">
            <a:tbl>
              <a:tblPr/>
              <a:tblGrid>
                <a:gridCol w="5548017">
                  <a:extLst>
                    <a:ext uri="{9D8B030D-6E8A-4147-A177-3AD203B41FA5}">
                      <a16:colId xmlns:a16="http://schemas.microsoft.com/office/drawing/2014/main" val="20000"/>
                    </a:ext>
                  </a:extLst>
                </a:gridCol>
                <a:gridCol w="1183859">
                  <a:extLst>
                    <a:ext uri="{9D8B030D-6E8A-4147-A177-3AD203B41FA5}">
                      <a16:colId xmlns:a16="http://schemas.microsoft.com/office/drawing/2014/main" val="20001"/>
                    </a:ext>
                  </a:extLst>
                </a:gridCol>
                <a:gridCol w="972978">
                  <a:extLst>
                    <a:ext uri="{9D8B030D-6E8A-4147-A177-3AD203B41FA5}">
                      <a16:colId xmlns:a16="http://schemas.microsoft.com/office/drawing/2014/main" val="20002"/>
                    </a:ext>
                  </a:extLst>
                </a:gridCol>
              </a:tblGrid>
              <a:tr h="281368">
                <a:tc>
                  <a:txBody>
                    <a:bodyPr/>
                    <a:lstStyle/>
                    <a:p>
                      <a:pPr>
                        <a:lnSpc>
                          <a:spcPct val="115000"/>
                        </a:lnSpc>
                        <a:spcAft>
                          <a:spcPts val="0"/>
                        </a:spcAft>
                      </a:pPr>
                      <a:endParaRPr lang="ru-RU" sz="1600" dirty="0">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1970</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1976</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2736">
                <a:tc>
                  <a:txBody>
                    <a:bodyPr/>
                    <a:lstStyle/>
                    <a:p>
                      <a:pPr>
                        <a:lnSpc>
                          <a:spcPct val="115000"/>
                        </a:lnSpc>
                        <a:spcAft>
                          <a:spcPts val="0"/>
                        </a:spcAft>
                      </a:pPr>
                      <a:r>
                        <a:rPr lang="ru-RU" sz="1600" dirty="0">
                          <a:latin typeface="Times New Roman"/>
                          <a:ea typeface="Calibri"/>
                          <a:cs typeface="Times New Roman"/>
                        </a:rPr>
                        <a:t>1. Общая рентабельность как соотношение чистого дохода к себестоимости реализованной продукции</a:t>
                      </a:r>
                      <a:endParaRPr lang="ru-RU" sz="1200" dirty="0">
                        <a:latin typeface="Calibri"/>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41,9</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19,4</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5472">
                <a:tc>
                  <a:txBody>
                    <a:bodyPr/>
                    <a:lstStyle/>
                    <a:p>
                      <a:pPr marR="83820" algn="just">
                        <a:lnSpc>
                          <a:spcPct val="115000"/>
                        </a:lnSpc>
                        <a:spcAft>
                          <a:spcPts val="0"/>
                        </a:spcAft>
                      </a:pPr>
                      <a:r>
                        <a:rPr lang="ru-RU" sz="1600" dirty="0">
                          <a:latin typeface="Times New Roman"/>
                          <a:ea typeface="Calibri"/>
                          <a:cs typeface="Times New Roman"/>
                        </a:rPr>
                        <a:t>2. Рентабельность отраслей растениеводства и животноводства</a:t>
                      </a:r>
                      <a:endParaRPr lang="ru-RU" sz="12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 в т.ч. растениеводства</a:t>
                      </a:r>
                      <a:endParaRPr lang="ru-RU" sz="12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 в т.ч. животноводства</a:t>
                      </a:r>
                      <a:endParaRPr lang="ru-RU" sz="1200" dirty="0">
                        <a:latin typeface="Calibri"/>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Times New Roman"/>
                        <a:ea typeface="Calibri"/>
                        <a:cs typeface="Times New Roman"/>
                      </a:endParaRPr>
                    </a:p>
                    <a:p>
                      <a:pPr algn="ctr">
                        <a:lnSpc>
                          <a:spcPct val="115000"/>
                        </a:lnSpc>
                        <a:spcAft>
                          <a:spcPts val="0"/>
                        </a:spcAft>
                      </a:pPr>
                      <a:r>
                        <a:rPr lang="ru-RU" sz="1600" dirty="0">
                          <a:latin typeface="Times New Roman"/>
                          <a:ea typeface="Calibri"/>
                          <a:cs typeface="Times New Roman"/>
                        </a:rPr>
                        <a:t>44,0</a:t>
                      </a:r>
                      <a:endParaRPr lang="ru-RU" sz="12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32.4</a:t>
                      </a:r>
                      <a:endParaRPr lang="ru-RU" sz="12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46.5</a:t>
                      </a:r>
                      <a:endParaRPr lang="ru-RU" sz="1200" dirty="0">
                        <a:latin typeface="Calibri"/>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Times New Roman"/>
                        <a:ea typeface="Calibri"/>
                        <a:cs typeface="Times New Roman"/>
                      </a:endParaRPr>
                    </a:p>
                    <a:p>
                      <a:pPr algn="ctr">
                        <a:lnSpc>
                          <a:spcPct val="115000"/>
                        </a:lnSpc>
                        <a:spcAft>
                          <a:spcPts val="0"/>
                        </a:spcAft>
                      </a:pPr>
                      <a:r>
                        <a:rPr lang="ru-RU" sz="1600" dirty="0">
                          <a:latin typeface="Times New Roman"/>
                          <a:ea typeface="Calibri"/>
                          <a:cs typeface="Times New Roman"/>
                        </a:rPr>
                        <a:t>22,8</a:t>
                      </a:r>
                      <a:endParaRPr lang="ru-RU" sz="12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26,1</a:t>
                      </a:r>
                      <a:endParaRPr lang="ru-RU" sz="12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29,1</a:t>
                      </a:r>
                      <a:endParaRPr lang="ru-RU" sz="1200" dirty="0">
                        <a:latin typeface="Calibri"/>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1368">
                <a:tc>
                  <a:txBody>
                    <a:bodyPr/>
                    <a:lstStyle/>
                    <a:p>
                      <a:pPr>
                        <a:lnSpc>
                          <a:spcPct val="115000"/>
                        </a:lnSpc>
                        <a:spcAft>
                          <a:spcPts val="0"/>
                        </a:spcAft>
                      </a:pPr>
                      <a:r>
                        <a:rPr lang="ru-RU" sz="1600" dirty="0">
                          <a:latin typeface="Times New Roman"/>
                          <a:ea typeface="Calibri"/>
                          <a:cs typeface="Times New Roman"/>
                        </a:rPr>
                        <a:t>3. Чистая прибыль (тысяч рублей)</a:t>
                      </a:r>
                      <a:endParaRPr lang="ru-RU" sz="1200" dirty="0">
                        <a:latin typeface="Calibri"/>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3259</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2935</a:t>
                      </a:r>
                      <a:endParaRPr lang="ru-RU" sz="1200" dirty="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Таблица 2"/>
          <p:cNvGraphicFramePr>
            <a:graphicFrameLocks noGrp="1"/>
          </p:cNvGraphicFramePr>
          <p:nvPr/>
        </p:nvGraphicFramePr>
        <p:xfrm>
          <a:off x="1547664" y="3501008"/>
          <a:ext cx="6000750" cy="1402080"/>
        </p:xfrm>
        <a:graphic>
          <a:graphicData uri="http://schemas.openxmlformats.org/drawingml/2006/table">
            <a:tbl>
              <a:tblPr/>
              <a:tblGrid>
                <a:gridCol w="4326890">
                  <a:extLst>
                    <a:ext uri="{9D8B030D-6E8A-4147-A177-3AD203B41FA5}">
                      <a16:colId xmlns:a16="http://schemas.microsoft.com/office/drawing/2014/main" val="20000"/>
                    </a:ext>
                  </a:extLst>
                </a:gridCol>
                <a:gridCol w="920750">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tblGrid>
              <a:tr h="273631">
                <a:tc>
                  <a:txBody>
                    <a:bodyPr/>
                    <a:lstStyle/>
                    <a:p>
                      <a:pPr>
                        <a:lnSpc>
                          <a:spcPct val="115000"/>
                        </a:lnSpc>
                        <a:spcAft>
                          <a:spcPts val="0"/>
                        </a:spcAft>
                      </a:pPr>
                      <a:endParaRPr lang="ru-RU" sz="1600" dirty="0">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Times New Roman"/>
                          <a:ea typeface="Calibri"/>
                          <a:cs typeface="Times New Roman"/>
                        </a:rPr>
                        <a:t>1970</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Times New Roman"/>
                          <a:ea typeface="Calibri"/>
                          <a:cs typeface="Times New Roman"/>
                        </a:rPr>
                        <a:t>1976</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631">
                <a:tc>
                  <a:txBody>
                    <a:bodyPr/>
                    <a:lstStyle/>
                    <a:p>
                      <a:pPr>
                        <a:lnSpc>
                          <a:spcPct val="115000"/>
                        </a:lnSpc>
                        <a:spcAft>
                          <a:spcPts val="0"/>
                        </a:spcAft>
                      </a:pPr>
                      <a:r>
                        <a:rPr lang="ru-RU" sz="1600">
                          <a:latin typeface="Times New Roman"/>
                          <a:ea typeface="Calibri"/>
                          <a:cs typeface="Times New Roman"/>
                        </a:rPr>
                        <a:t>1.Зерно</a:t>
                      </a:r>
                      <a:endParaRPr lang="ru-RU" sz="1200">
                        <a:latin typeface="Calibri"/>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6,59</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7,06</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3631">
                <a:tc>
                  <a:txBody>
                    <a:bodyPr/>
                    <a:lstStyle/>
                    <a:p>
                      <a:pPr>
                        <a:lnSpc>
                          <a:spcPct val="115000"/>
                        </a:lnSpc>
                        <a:spcAft>
                          <a:spcPts val="0"/>
                        </a:spcAft>
                      </a:pPr>
                      <a:r>
                        <a:rPr lang="ru-RU" sz="1600" dirty="0">
                          <a:latin typeface="Times New Roman"/>
                          <a:ea typeface="Calibri"/>
                          <a:cs typeface="Times New Roman"/>
                        </a:rPr>
                        <a:t>2. Сахарная свекла</a:t>
                      </a:r>
                      <a:endParaRPr lang="ru-RU" sz="1200" dirty="0">
                        <a:latin typeface="Calibri"/>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3,18</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4,34</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3631">
                <a:tc>
                  <a:txBody>
                    <a:bodyPr/>
                    <a:lstStyle/>
                    <a:p>
                      <a:pPr>
                        <a:lnSpc>
                          <a:spcPct val="115000"/>
                        </a:lnSpc>
                        <a:spcAft>
                          <a:spcPts val="0"/>
                        </a:spcAft>
                      </a:pPr>
                      <a:r>
                        <a:rPr lang="ru-RU" sz="1600">
                          <a:latin typeface="Times New Roman"/>
                          <a:ea typeface="Calibri"/>
                          <a:cs typeface="Times New Roman"/>
                        </a:rPr>
                        <a:t>3. Картофель</a:t>
                      </a:r>
                      <a:endParaRPr lang="ru-RU" sz="1200">
                        <a:latin typeface="Calibri"/>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6,73</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7,27</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3631">
                <a:tc>
                  <a:txBody>
                    <a:bodyPr/>
                    <a:lstStyle/>
                    <a:p>
                      <a:pPr>
                        <a:lnSpc>
                          <a:spcPct val="115000"/>
                        </a:lnSpc>
                        <a:spcAft>
                          <a:spcPts val="0"/>
                        </a:spcAft>
                      </a:pPr>
                      <a:r>
                        <a:rPr lang="ru-RU" sz="1600">
                          <a:latin typeface="Times New Roman"/>
                          <a:ea typeface="Calibri"/>
                          <a:cs typeface="Times New Roman"/>
                        </a:rPr>
                        <a:t>4. Молоко</a:t>
                      </a:r>
                      <a:endParaRPr lang="ru-RU" sz="1200">
                        <a:latin typeface="Calibri"/>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Calibri"/>
                          <a:cs typeface="Times New Roman"/>
                        </a:rPr>
                        <a:t>16,19</a:t>
                      </a:r>
                      <a:endParaRPr lang="ru-RU" sz="120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22,32</a:t>
                      </a:r>
                      <a:endParaRPr lang="ru-RU" sz="1200" dirty="0">
                        <a:latin typeface="Calibri"/>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313" name="Rectangle 1"/>
          <p:cNvSpPr>
            <a:spLocks noChangeArrowheads="1"/>
          </p:cNvSpPr>
          <p:nvPr/>
        </p:nvSpPr>
        <p:spPr bwMode="auto">
          <a:xfrm>
            <a:off x="611560" y="39251"/>
            <a:ext cx="7870231"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Рентабельность основных сельскохозяйственных продуктов</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Себестоимость производства основных с/</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продуктов в колхозах</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(рублей, копеек на 1 центнер)</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3314" name="Rectangle 2"/>
          <p:cNvSpPr>
            <a:spLocks noChangeArrowheads="1"/>
          </p:cNvSpPr>
          <p:nvPr/>
        </p:nvSpPr>
        <p:spPr bwMode="auto">
          <a:xfrm>
            <a:off x="755576" y="4956557"/>
            <a:ext cx="79208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rPr>
              <a:t>Удорожание сельскохозяйственной техники, значительный разрыв между закупочными и розничными ценами, десятки обслуживающих организаций привели к тому, что многие хозяйства оказались убыточными, имели большую </a:t>
            </a:r>
            <a:r>
              <a:rPr kumimoji="0" lang="ru-RU" sz="1600" b="0" i="0" u="none" strike="noStrike" cap="none" normalizeH="0" baseline="0" dirty="0" smtClean="0">
                <a:ln>
                  <a:noFill/>
                </a:ln>
                <a:solidFill>
                  <a:srgbClr val="000000"/>
                </a:solidFill>
                <a:effectLst/>
                <a:ea typeface="Times New Roman" pitchFamily="18" charset="0"/>
              </a:rPr>
              <a:t>кредитную задолженность. В это время снижалась рентабельность основных сельскохозяйственных продуктов, в тоже время росла себестоимость их производства, снижалась чистая прибыль хозяйств. </a:t>
            </a:r>
            <a:endParaRPr kumimoji="0" lang="ru-RU"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im1-tub-by.yandex.net/i?id=594f26c8b8944d778814fa76d2d021b9-l&amp;n=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59632" y="404664"/>
            <a:ext cx="53640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Среднемесячная заработная плата</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graphicFrame>
        <p:nvGraphicFramePr>
          <p:cNvPr id="3" name="Диаграмма 2"/>
          <p:cNvGraphicFramePr/>
          <p:nvPr/>
        </p:nvGraphicFramePr>
        <p:xfrm>
          <a:off x="611560" y="1052736"/>
          <a:ext cx="7848872" cy="3488432"/>
        </p:xfrm>
        <a:graphic>
          <a:graphicData uri="http://schemas.openxmlformats.org/drawingml/2006/chart">
            <c:chart xmlns:c="http://schemas.openxmlformats.org/drawingml/2006/chart" xmlns:r="http://schemas.openxmlformats.org/officeDocument/2006/relationships" r:id="rId2"/>
          </a:graphicData>
        </a:graphic>
      </p:graphicFrame>
      <p:sp>
        <p:nvSpPr>
          <p:cNvPr id="11267" name="Rectangle 3"/>
          <p:cNvSpPr>
            <a:spLocks noChangeArrowheads="1"/>
          </p:cNvSpPr>
          <p:nvPr/>
        </p:nvSpPr>
        <p:spPr bwMode="auto">
          <a:xfrm>
            <a:off x="899592" y="4827930"/>
            <a:ext cx="77403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ea typeface="Times New Roman" pitchFamily="18" charset="0"/>
              </a:rPr>
              <a:t>Основным показателям жизненного уровня трудящихся является заработная плата. Среднемесячная денежная заработная плата рабочих и служащих возросла в районе с 56,4 рублей в 1960 г. до 126,5 рублей или на 224% в 1976 году. </a:t>
            </a:r>
            <a:endParaRPr kumimoji="0" lang="ru-RU"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vizitportal.ru/_nw/20/314735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55576" y="2420888"/>
            <a:ext cx="777686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940425" algn="l"/>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В  результате исследования я пришёл к выводу о том, что начало 70-х годов было наиболее успешным для Волковысского района в социально-экономическом развитии. В результате внедрения хозяйственного расчёта все предприятия, организации выполняли плановые задания, повышалась эффективность производства, улучшались условия труда, материальное благосостояние населения. В этот период развивалась материальная и социальная база деревни, повышались закупочные цены на сельскохозяйственную продукцию, вводилось гарантированная оплата труда колхозников. На деревне быстрыми темпами шло строительство жилья и объектов социально-культурного назначения. В целом обществу в эти годы были присущи чувства оптимизма, коллективизма, уверенности в завтрашнем дне. Труженики района активно участвовали в социалистическом соревновании, субботниках, общественно-политических мероприятиях.</a:t>
            </a:r>
            <a:endParaRPr kumimoji="0" lang="ru-RU" b="0" i="0" u="none" strike="noStrike" cap="none" normalizeH="0" baseline="0" dirty="0" smtClean="0">
              <a:ln>
                <a:noFill/>
              </a:ln>
              <a:solidFill>
                <a:schemeClr val="tx1"/>
              </a:solidFill>
              <a:effectLst/>
            </a:endParaRPr>
          </a:p>
        </p:txBody>
      </p:sp>
      <p:pic>
        <p:nvPicPr>
          <p:cNvPr id="9218" name="Picture 2" descr="https://im2-tub-by.yandex.net/i?id=ddf78c3fd9346c4f5c4b0dc1d146e092-l&amp;n=13"/>
          <p:cNvPicPr>
            <a:picLocks noChangeAspect="1" noChangeArrowheads="1"/>
          </p:cNvPicPr>
          <p:nvPr/>
        </p:nvPicPr>
        <p:blipFill>
          <a:blip r:embed="rId2" cstate="print"/>
          <a:srcRect/>
          <a:stretch>
            <a:fillRect/>
          </a:stretch>
        </p:blipFill>
        <p:spPr bwMode="auto">
          <a:xfrm>
            <a:off x="2267744" y="332656"/>
            <a:ext cx="1657350" cy="2047876"/>
          </a:xfrm>
          <a:prstGeom prst="rect">
            <a:avLst/>
          </a:prstGeom>
          <a:noFill/>
        </p:spPr>
      </p:pic>
      <p:pic>
        <p:nvPicPr>
          <p:cNvPr id="9220" name="Picture 4" descr="http://volkovysk.by/wp-content/uploads/2011/09/144363813.jpg"/>
          <p:cNvPicPr>
            <a:picLocks noChangeAspect="1" noChangeArrowheads="1"/>
          </p:cNvPicPr>
          <p:nvPr/>
        </p:nvPicPr>
        <p:blipFill>
          <a:blip r:embed="rId3" cstate="print"/>
          <a:srcRect/>
          <a:stretch>
            <a:fillRect/>
          </a:stretch>
        </p:blipFill>
        <p:spPr bwMode="auto">
          <a:xfrm>
            <a:off x="4211960" y="260648"/>
            <a:ext cx="3024336" cy="20162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mw2.google.com/mw-panoramio/photos/medium/19454014.jpg"/>
          <p:cNvPicPr>
            <a:picLocks noChangeAspect="1" noChangeArrowheads="1"/>
          </p:cNvPicPr>
          <p:nvPr/>
        </p:nvPicPr>
        <p:blipFill>
          <a:blip r:embed="rId3" cstate="print"/>
          <a:srcRect/>
          <a:stretch>
            <a:fillRect/>
          </a:stretch>
        </p:blipFill>
        <p:spPr bwMode="auto">
          <a:xfrm>
            <a:off x="0" y="0"/>
            <a:ext cx="9365330" cy="6858000"/>
          </a:xfrm>
          <a:prstGeom prst="rect">
            <a:avLst/>
          </a:prstGeom>
          <a:noFill/>
        </p:spPr>
      </p:pic>
      <p:sp useBgFill="1">
        <p:nvSpPr>
          <p:cNvPr id="4" name="Прямоугольник 3"/>
          <p:cNvSpPr/>
          <p:nvPr/>
        </p:nvSpPr>
        <p:spPr>
          <a:xfrm>
            <a:off x="1043608" y="1196752"/>
            <a:ext cx="7488832" cy="1200329"/>
          </a:xfrm>
          <a:prstGeom prst="rect">
            <a:avLst/>
          </a:prstGeom>
        </p:spPr>
        <p:txBody>
          <a:bodyPr wrap="square">
            <a:spAutoFit/>
          </a:bodyPr>
          <a:lstStyle/>
          <a:p>
            <a:pPr algn="just"/>
            <a:r>
              <a:rPr lang="ru-RU" dirty="0"/>
              <a:t> </a:t>
            </a:r>
            <a:r>
              <a:rPr lang="ru-RU" b="1" dirty="0"/>
              <a:t>Цель </a:t>
            </a:r>
            <a:r>
              <a:rPr lang="ru-RU" b="1" dirty="0" smtClean="0"/>
              <a:t>работы: </a:t>
            </a:r>
            <a:r>
              <a:rPr lang="ru-RU" dirty="0"/>
              <a:t>на примере Волковысского района, одного из наиболее развитых районов </a:t>
            </a:r>
            <a:r>
              <a:rPr lang="ru-RU"/>
              <a:t>Гродненской </a:t>
            </a:r>
            <a:r>
              <a:rPr lang="ru-RU" smtClean="0"/>
              <a:t>области</a:t>
            </a:r>
            <a:r>
              <a:rPr lang="ru-RU" dirty="0"/>
              <a:t>, исследовать уровень развития промышленности, сельского хозяйства, социальной сферы, благосостояния населения в данный период времени. </a:t>
            </a:r>
          </a:p>
        </p:txBody>
      </p:sp>
      <p:sp useBgFill="1">
        <p:nvSpPr>
          <p:cNvPr id="21505" name="Rectangle 1"/>
          <p:cNvSpPr>
            <a:spLocks noChangeArrowheads="1"/>
          </p:cNvSpPr>
          <p:nvPr/>
        </p:nvSpPr>
        <p:spPr bwMode="auto">
          <a:xfrm>
            <a:off x="1043608" y="2852936"/>
            <a:ext cx="7560840" cy="1754326"/>
          </a:xfrm>
          <a:prstGeom prst="rect">
            <a:avLst/>
          </a:prstGeom>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tx1"/>
                </a:solidFill>
                <a:effectLst/>
                <a:ea typeface="Calibri" pitchFamily="34" charset="0"/>
                <a:cs typeface="Times New Roman" pitchFamily="18" charset="0"/>
              </a:rPr>
              <a:t> Задачи:</a:t>
            </a:r>
            <a:endParaRPr kumimoji="0" lang="ru-RU"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be-BY" b="0" i="0" u="none" strike="noStrike" cap="none" normalizeH="0" baseline="0" dirty="0" smtClean="0">
                <a:ln>
                  <a:noFill/>
                </a:ln>
                <a:solidFill>
                  <a:schemeClr val="tx1"/>
                </a:solidFill>
                <a:effectLst/>
                <a:ea typeface="Calibri" pitchFamily="34" charset="0"/>
                <a:cs typeface="Times New Roman" pitchFamily="18" charset="0"/>
              </a:rPr>
              <a:t>изучить уровень развития промышленности, сельского хозяйства, транспорта;</a:t>
            </a:r>
            <a:endParaRPr kumimoji="0" lang="ru-RU"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be-BY" b="0" i="0" u="none" strike="noStrike" cap="none" normalizeH="0" baseline="0" dirty="0" smtClean="0">
                <a:ln>
                  <a:noFill/>
                </a:ln>
                <a:solidFill>
                  <a:schemeClr val="tx1"/>
                </a:solidFill>
                <a:effectLst/>
                <a:ea typeface="Calibri" pitchFamily="34" charset="0"/>
                <a:cs typeface="Times New Roman" pitchFamily="18" charset="0"/>
              </a:rPr>
              <a:t>изучить состояние социальной сферы, жизненного уровня населения;</a:t>
            </a:r>
            <a:endParaRPr kumimoji="0" lang="ru-RU"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be-BY" b="0" i="0" u="none" strike="noStrike" cap="none" normalizeH="0" baseline="0" dirty="0" smtClean="0">
                <a:ln>
                  <a:noFill/>
                </a:ln>
                <a:solidFill>
                  <a:schemeClr val="tx1"/>
                </a:solidFill>
                <a:effectLst/>
                <a:ea typeface="Calibri" pitchFamily="34" charset="0"/>
                <a:cs typeface="Times New Roman" pitchFamily="18" charset="0"/>
              </a:rPr>
              <a:t>дать общую оценку социально-экономического развития района в начале и середине 70-х годов </a:t>
            </a:r>
            <a:r>
              <a:rPr kumimoji="0" lang="en-US" b="0" i="0" u="none" strike="noStrike" cap="none" normalizeH="0" baseline="0" dirty="0" smtClean="0">
                <a:ln>
                  <a:noFill/>
                </a:ln>
                <a:solidFill>
                  <a:schemeClr val="tx1"/>
                </a:solidFill>
                <a:effectLst/>
                <a:ea typeface="Calibri" pitchFamily="34" charset="0"/>
                <a:cs typeface="Times New Roman" pitchFamily="18" charset="0"/>
              </a:rPr>
              <a:t>XX</a:t>
            </a:r>
            <a:r>
              <a:rPr kumimoji="0" lang="ru-RU" b="0" i="0" u="none" strike="noStrike" cap="none" normalizeH="0" baseline="0" dirty="0" smtClean="0">
                <a:ln>
                  <a:noFill/>
                </a:ln>
                <a:solidFill>
                  <a:schemeClr val="tx1"/>
                </a:solidFill>
                <a:effectLst/>
                <a:ea typeface="Calibri" pitchFamily="34" charset="0"/>
                <a:cs typeface="Times New Roman" pitchFamily="18" charset="0"/>
              </a:rPr>
              <a:t> века.</a:t>
            </a:r>
            <a:endParaRPr kumimoji="0" lang="ru-RU" b="0" i="0" u="none" strike="noStrike" cap="none" normalizeH="0" baseline="0" dirty="0" smtClean="0">
              <a:ln>
                <a:noFill/>
              </a:ln>
              <a:solidFill>
                <a:schemeClr val="tx1"/>
              </a:solidFill>
              <a:effectLst/>
            </a:endParaRPr>
          </a:p>
        </p:txBody>
      </p:sp>
      <p:sp useBgFill="1">
        <p:nvSpPr>
          <p:cNvPr id="21506" name="Rectangle 2"/>
          <p:cNvSpPr>
            <a:spLocks noChangeArrowheads="1"/>
          </p:cNvSpPr>
          <p:nvPr/>
        </p:nvSpPr>
        <p:spPr bwMode="auto">
          <a:xfrm>
            <a:off x="1115616" y="5013176"/>
            <a:ext cx="7488832" cy="646331"/>
          </a:xfrm>
          <a:prstGeom prst="rect">
            <a:avLst/>
          </a:prstGeom>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Методы исследования: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исследовательский, сравнительный, поисковый и метод наблюдения и анализа.</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0962" name="Picture 2" descr="http://archive.is/7jUQc/3a1eb3bf9361afb47ccb4b6ea42bea078c68283a.jpg"/>
          <p:cNvPicPr>
            <a:picLocks noChangeAspect="1" noChangeArrowheads="1"/>
          </p:cNvPicPr>
          <p:nvPr/>
        </p:nvPicPr>
        <p:blipFill>
          <a:blip r:embed="rId2" cstate="print"/>
          <a:srcRect/>
          <a:stretch>
            <a:fillRect/>
          </a:stretch>
        </p:blipFill>
        <p:spPr bwMode="auto">
          <a:xfrm>
            <a:off x="2411760" y="404664"/>
            <a:ext cx="4536504" cy="5219419"/>
          </a:xfrm>
          <a:prstGeom prst="rect">
            <a:avLst/>
          </a:prstGeom>
          <a:noFill/>
        </p:spPr>
      </p:pic>
      <p:sp>
        <p:nvSpPr>
          <p:cNvPr id="5" name="TextBox 4"/>
          <p:cNvSpPr txBox="1"/>
          <p:nvPr/>
        </p:nvSpPr>
        <p:spPr>
          <a:xfrm>
            <a:off x="1979712" y="5805264"/>
            <a:ext cx="5311582" cy="646331"/>
          </a:xfrm>
          <a:prstGeom prst="rect">
            <a:avLst/>
          </a:prstGeom>
          <a:noFill/>
        </p:spPr>
        <p:txBody>
          <a:bodyPr wrap="none" rtlCol="0">
            <a:spAutoFit/>
          </a:bodyPr>
          <a:lstStyle/>
          <a:p>
            <a:r>
              <a:rPr lang="ru-RU" sz="3600" b="1" dirty="0" smtClean="0"/>
              <a:t>СПАСИБО ЗА ВНИМАНИЕ!</a:t>
            </a:r>
            <a:endParaRPr lang="ru-RU"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Диаграмма 3"/>
          <p:cNvGraphicFramePr/>
          <p:nvPr/>
        </p:nvGraphicFramePr>
        <p:xfrm>
          <a:off x="785786" y="1196752"/>
          <a:ext cx="7530630" cy="3661008"/>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899592" y="404664"/>
            <a:ext cx="6264696" cy="646331"/>
          </a:xfrm>
          <a:prstGeom prst="rect">
            <a:avLst/>
          </a:prstGeom>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Естественный прирост населения района</a:t>
            </a:r>
            <a:endParaRPr lang="ru-RU" dirty="0" smtClean="0">
              <a:latin typeface="Arial" pitchFamily="34" charset="0"/>
            </a:endParaRPr>
          </a:p>
          <a:p>
            <a:pPr lvl="0" algn="ct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(на 1000 человек населения)</a:t>
            </a:r>
            <a:endParaRPr lang="ru-RU" dirty="0" smtClean="0">
              <a:latin typeface="Arial" pitchFamily="34" charset="0"/>
            </a:endParaRPr>
          </a:p>
        </p:txBody>
      </p:sp>
      <p:sp>
        <p:nvSpPr>
          <p:cNvPr id="7" name="Прямоугольник 6"/>
          <p:cNvSpPr/>
          <p:nvPr/>
        </p:nvSpPr>
        <p:spPr>
          <a:xfrm>
            <a:off x="714348" y="5000636"/>
            <a:ext cx="8215370" cy="923330"/>
          </a:xfrm>
          <a:prstGeom prst="rect">
            <a:avLst/>
          </a:prstGeom>
        </p:spPr>
        <p:txBody>
          <a:bodyPr wrap="square">
            <a:spAutoFit/>
          </a:bodyPr>
          <a:lstStyle/>
          <a:p>
            <a:pPr lvl="0" indent="347663" algn="just" fontAlgn="base">
              <a:spcBef>
                <a:spcPct val="0"/>
              </a:spcBef>
              <a:spcAft>
                <a:spcPct val="0"/>
              </a:spcAft>
            </a:pPr>
            <a:r>
              <a:rPr lang="ru-RU" dirty="0" smtClean="0">
                <a:ea typeface="Times New Roman" pitchFamily="18" charset="0"/>
              </a:rPr>
              <a:t>В этот период в районе была ещё  благоприятная демографическая ситуация. Однако уже  в это время  наблюдалась тенденция к сокращению естественного прироста населения.</a:t>
            </a: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zt16.ru/wp-content/uploads/2016/03/jak-vibrati-centr-rannogo-rozvitku-ditej_1-890x395_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Диаграмма 3"/>
          <p:cNvGraphicFramePr/>
          <p:nvPr/>
        </p:nvGraphicFramePr>
        <p:xfrm>
          <a:off x="539552" y="836712"/>
          <a:ext cx="7848872"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827584" y="404664"/>
            <a:ext cx="6552728" cy="369332"/>
          </a:xfrm>
          <a:prstGeom prst="rect">
            <a:avLst/>
          </a:prstGeom>
        </p:spPr>
        <p:txBody>
          <a:bodyPr wrap="square">
            <a:spAutoFit/>
          </a:bodyPr>
          <a:lstStyle/>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Количество браков и разводов</a:t>
            </a:r>
            <a:r>
              <a:rPr lang="ru-RU" sz="1000" dirty="0" smtClean="0">
                <a:latin typeface="Arial" pitchFamily="34" charset="0"/>
              </a:rPr>
              <a:t> </a:t>
            </a:r>
            <a:r>
              <a:rPr lang="ru-RU" b="1" dirty="0" smtClean="0">
                <a:latin typeface="Times New Roman" pitchFamily="18" charset="0"/>
                <a:ea typeface="Calibri" pitchFamily="34" charset="0"/>
                <a:cs typeface="Times New Roman" pitchFamily="18" charset="0"/>
              </a:rPr>
              <a:t>(на 1000 человек населения)</a:t>
            </a:r>
            <a:endParaRPr lang="ru-RU" sz="1000" dirty="0" smtClean="0">
              <a:latin typeface="Arial" pitchFamily="34" charset="0"/>
            </a:endParaRPr>
          </a:p>
        </p:txBody>
      </p:sp>
      <p:sp>
        <p:nvSpPr>
          <p:cNvPr id="6" name="Прямоугольник 5"/>
          <p:cNvSpPr/>
          <p:nvPr/>
        </p:nvSpPr>
        <p:spPr>
          <a:xfrm>
            <a:off x="285720" y="4286256"/>
            <a:ext cx="8143932" cy="2308324"/>
          </a:xfrm>
          <a:prstGeom prst="rect">
            <a:avLst/>
          </a:prstGeom>
        </p:spPr>
        <p:txBody>
          <a:bodyPr wrap="square">
            <a:spAutoFit/>
          </a:bodyPr>
          <a:lstStyle/>
          <a:p>
            <a:pPr lvl="0" indent="347663" algn="just" fontAlgn="base">
              <a:spcBef>
                <a:spcPct val="0"/>
              </a:spcBef>
              <a:spcAft>
                <a:spcPct val="0"/>
              </a:spcAft>
            </a:pPr>
            <a:r>
              <a:rPr lang="ru-RU" dirty="0" smtClean="0">
                <a:ea typeface="Times New Roman" pitchFamily="18" charset="0"/>
              </a:rPr>
              <a:t>Из показателей таблиц можно сделать вывод, что в районе была относительно высокая рождаемость, низкий процент разводов, что обеспечивало естественный прирост населения района. Эти факты также свидетельствуют об относительно высокой рождаемости, низком проценте разводов, что содействовало стабильности социальной ситуации, крепости семьи, как основного структурного элемента общества. В то же время увеличение разводов свидетельствует о появлении кризисных явлений в обществе, ухудшении микроклимата в семье.</a:t>
            </a: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anruzh.by/upload/iblock/b90/c074695936c7dddd0cf50227625bdb0f_rsz_690.jpeg"/>
          <p:cNvPicPr>
            <a:picLocks noChangeAspect="1" noChangeArrowheads="1"/>
          </p:cNvPicPr>
          <p:nvPr/>
        </p:nvPicPr>
        <p:blipFill>
          <a:blip r:embed="rId2" cstate="print"/>
          <a:srcRect/>
          <a:stretch>
            <a:fillRect/>
          </a:stretch>
        </p:blipFill>
        <p:spPr bwMode="auto">
          <a:xfrm>
            <a:off x="-1" y="0"/>
            <a:ext cx="9159857"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Диаграмма 3"/>
          <p:cNvGraphicFramePr/>
          <p:nvPr/>
        </p:nvGraphicFramePr>
        <p:xfrm>
          <a:off x="395536" y="692696"/>
          <a:ext cx="8106124"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67544" y="188640"/>
            <a:ext cx="6192688" cy="738664"/>
          </a:xfrm>
          <a:prstGeom prst="rect">
            <a:avLst/>
          </a:prstGeom>
        </p:spPr>
        <p:txBody>
          <a:bodyPr wrap="square">
            <a:spAutoFit/>
          </a:bodyPr>
          <a:lstStyle/>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Численность рабочих и служащих района (человек)</a:t>
            </a:r>
            <a:endParaRPr lang="ru-RU" sz="1000" dirty="0" smtClean="0">
              <a:latin typeface="Arial" pitchFamily="34" charset="0"/>
            </a:endParaRPr>
          </a:p>
          <a:p>
            <a:pPr lvl="0" eaLnBrk="0" fontAlgn="base" hangingPunct="0">
              <a:spcBef>
                <a:spcPct val="0"/>
              </a:spcBef>
              <a:spcAft>
                <a:spcPct val="0"/>
              </a:spcAft>
            </a:pPr>
            <a:endParaRPr lang="ru-RU" sz="2400" dirty="0" smtClean="0">
              <a:latin typeface="Arial" pitchFamily="34" charset="0"/>
            </a:endParaRPr>
          </a:p>
        </p:txBody>
      </p:sp>
      <p:sp>
        <p:nvSpPr>
          <p:cNvPr id="6" name="Прямоугольник 5"/>
          <p:cNvSpPr/>
          <p:nvPr/>
        </p:nvSpPr>
        <p:spPr>
          <a:xfrm>
            <a:off x="251520" y="4869160"/>
            <a:ext cx="8678198" cy="1754326"/>
          </a:xfrm>
          <a:prstGeom prst="rect">
            <a:avLst/>
          </a:prstGeom>
        </p:spPr>
        <p:txBody>
          <a:bodyPr wrap="square">
            <a:spAutoFit/>
          </a:bodyPr>
          <a:lstStyle/>
          <a:p>
            <a:pPr algn="just"/>
            <a:r>
              <a:rPr lang="ru-RU" dirty="0" smtClean="0"/>
              <a:t>Район в это время был обеспечен необходимыми трудовыми ресурсами. Основная масса населения была занята работой на  предприятиях государственной собственности: заводах, транспорте, строительстве, сельском хозяйстве, в учреждениях  образования, медицины, культуры, управления, которые были основными источниками поступления средств существования для населения.</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Диаграмма 3"/>
          <p:cNvGraphicFramePr/>
          <p:nvPr/>
        </p:nvGraphicFramePr>
        <p:xfrm>
          <a:off x="323528" y="1428736"/>
          <a:ext cx="8106124" cy="35719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79512" y="476672"/>
            <a:ext cx="8532440" cy="738664"/>
          </a:xfrm>
          <a:prstGeom prst="rect">
            <a:avLst/>
          </a:prstGeom>
        </p:spPr>
        <p:txBody>
          <a:bodyPr wrap="square">
            <a:spAutoFit/>
          </a:bodyPr>
          <a:lstStyle/>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Темпы роста валовой продукции (в % к 1970 г.) основных предприятий района</a:t>
            </a:r>
            <a:endParaRPr lang="ru-RU" sz="1000" dirty="0" smtClean="0">
              <a:latin typeface="Arial" pitchFamily="34" charset="0"/>
            </a:endParaRPr>
          </a:p>
          <a:p>
            <a:pPr lvl="0" eaLnBrk="0" fontAlgn="base" hangingPunct="0">
              <a:spcBef>
                <a:spcPct val="0"/>
              </a:spcBef>
              <a:spcAft>
                <a:spcPct val="0"/>
              </a:spcAft>
            </a:pPr>
            <a:endParaRPr lang="ru-RU" sz="2400" dirty="0" smtClean="0">
              <a:latin typeface="Arial" pitchFamily="34" charset="0"/>
            </a:endParaRPr>
          </a:p>
        </p:txBody>
      </p:sp>
      <p:sp>
        <p:nvSpPr>
          <p:cNvPr id="6" name="Прямоугольник 5"/>
          <p:cNvSpPr/>
          <p:nvPr/>
        </p:nvSpPr>
        <p:spPr>
          <a:xfrm>
            <a:off x="285720" y="5286388"/>
            <a:ext cx="8534752" cy="923330"/>
          </a:xfrm>
          <a:prstGeom prst="rect">
            <a:avLst/>
          </a:prstGeom>
        </p:spPr>
        <p:txBody>
          <a:bodyPr wrap="square">
            <a:spAutoFit/>
          </a:bodyPr>
          <a:lstStyle/>
          <a:p>
            <a:pPr lvl="0" indent="347663" algn="just" fontAlgn="base">
              <a:spcBef>
                <a:spcPct val="0"/>
              </a:spcBef>
              <a:spcAft>
                <a:spcPct val="0"/>
              </a:spcAft>
            </a:pPr>
            <a:r>
              <a:rPr lang="ru-RU" dirty="0" smtClean="0">
                <a:ea typeface="Times New Roman" pitchFamily="18" charset="0"/>
              </a:rPr>
              <a:t>В первой половине 70-х годов </a:t>
            </a:r>
            <a:r>
              <a:rPr lang="ru-RU" dirty="0" smtClean="0">
                <a:solidFill>
                  <a:srgbClr val="000000"/>
                </a:solidFill>
                <a:ea typeface="Times New Roman" pitchFamily="18" charset="0"/>
                <a:cs typeface="Times New Roman" pitchFamily="18" charset="0"/>
              </a:rPr>
              <a:t>трудящиеся </a:t>
            </a:r>
            <a:r>
              <a:rPr lang="ru-RU" dirty="0" smtClean="0">
                <a:ea typeface="Times New Roman" pitchFamily="18" charset="0"/>
              </a:rPr>
              <a:t>промышленности района добились успехов в развитии производства. Объём валовой продукции 17-ти промышленных предприятий района в 1976 году по сравнению с 1970 годом составил 182,1 </a:t>
            </a:r>
            <a:r>
              <a:rPr lang="ru-RU" dirty="0" smtClean="0">
                <a:solidFill>
                  <a:srgbClr val="000000"/>
                </a:solidFill>
                <a:ea typeface="Times New Roman" pitchFamily="18" charset="0"/>
                <a:cs typeface="Times New Roman" pitchFamily="18" charset="0"/>
              </a:rPr>
              <a:t>%.</a:t>
            </a: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4" name="Диаграмма 3"/>
          <p:cNvGraphicFramePr/>
          <p:nvPr/>
        </p:nvGraphicFramePr>
        <p:xfrm>
          <a:off x="714348" y="1124744"/>
          <a:ext cx="7674076" cy="412624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683568" y="285728"/>
            <a:ext cx="7704856" cy="1015663"/>
          </a:xfrm>
          <a:prstGeom prst="rect">
            <a:avLst/>
          </a:prstGeom>
        </p:spPr>
        <p:txBody>
          <a:bodyPr wrap="square">
            <a:spAutoFit/>
          </a:bodyPr>
          <a:lstStyle/>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Темпы роста производительности труда (в % к 1970 г.) основных предприятий района</a:t>
            </a:r>
            <a:endParaRPr lang="ru-RU" sz="1000" dirty="0" smtClean="0">
              <a:latin typeface="Arial" pitchFamily="34" charset="0"/>
            </a:endParaRPr>
          </a:p>
          <a:p>
            <a:pPr lvl="0" eaLnBrk="0" fontAlgn="base" hangingPunct="0">
              <a:spcBef>
                <a:spcPct val="0"/>
              </a:spcBef>
              <a:spcAft>
                <a:spcPct val="0"/>
              </a:spcAft>
            </a:pPr>
            <a:endParaRPr lang="ru-RU" sz="2400" dirty="0" smtClean="0">
              <a:latin typeface="Arial" pitchFamily="34" charset="0"/>
            </a:endParaRPr>
          </a:p>
        </p:txBody>
      </p:sp>
      <p:sp>
        <p:nvSpPr>
          <p:cNvPr id="6" name="Прямоугольник 5"/>
          <p:cNvSpPr/>
          <p:nvPr/>
        </p:nvSpPr>
        <p:spPr>
          <a:xfrm>
            <a:off x="755576" y="5373216"/>
            <a:ext cx="7848872" cy="923330"/>
          </a:xfrm>
          <a:prstGeom prst="rect">
            <a:avLst/>
          </a:prstGeom>
        </p:spPr>
        <p:txBody>
          <a:bodyPr wrap="square">
            <a:spAutoFit/>
          </a:bodyPr>
          <a:lstStyle/>
          <a:p>
            <a:r>
              <a:rPr lang="ru-RU" dirty="0" smtClean="0"/>
              <a:t>В 1976 году 80% прироста объёма промышленного производства, получено за счёт повышения производительности труда, по сравнению с 1970 годом он составил 128,8% </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719</Words>
  <Application>Microsoft Office PowerPoint</Application>
  <PresentationFormat>Экран (4:3)</PresentationFormat>
  <Paragraphs>68</Paragraphs>
  <Slides>20</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Impact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System disc 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WinXPProSP3</dc:creator>
  <cp:lastModifiedBy>Пользователь</cp:lastModifiedBy>
  <cp:revision>21</cp:revision>
  <dcterms:created xsi:type="dcterms:W3CDTF">2017-02-22T06:37:55Z</dcterms:created>
  <dcterms:modified xsi:type="dcterms:W3CDTF">2018-02-17T09:00:39Z</dcterms:modified>
</cp:coreProperties>
</file>