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56" r:id="rId4"/>
    <p:sldId id="258" r:id="rId5"/>
    <p:sldId id="283" r:id="rId6"/>
    <p:sldId id="284" r:id="rId7"/>
    <p:sldId id="268" r:id="rId8"/>
    <p:sldId id="275" r:id="rId9"/>
    <p:sldId id="276" r:id="rId10"/>
    <p:sldId id="277" r:id="rId11"/>
    <p:sldId id="278" r:id="rId12"/>
    <p:sldId id="286" r:id="rId13"/>
    <p:sldId id="260" r:id="rId14"/>
    <p:sldId id="289" r:id="rId15"/>
    <p:sldId id="262" r:id="rId16"/>
    <p:sldId id="263" r:id="rId17"/>
    <p:sldId id="264" r:id="rId18"/>
    <p:sldId id="280" r:id="rId19"/>
    <p:sldId id="287" r:id="rId20"/>
    <p:sldId id="261" r:id="rId21"/>
    <p:sldId id="281" r:id="rId22"/>
    <p:sldId id="266" r:id="rId23"/>
    <p:sldId id="267" r:id="rId24"/>
    <p:sldId id="271" r:id="rId25"/>
    <p:sldId id="272" r:id="rId26"/>
    <p:sldId id="273" r:id="rId27"/>
    <p:sldId id="274" r:id="rId28"/>
    <p:sldId id="265" r:id="rId29"/>
    <p:sldId id="270" r:id="rId30"/>
    <p:sldId id="279" r:id="rId31"/>
    <p:sldId id="285"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9255346" y="2750337"/>
            <a:ext cx="1171888" cy="1356442"/>
          </a:xfrm>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19490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10729455" y="4711309"/>
            <a:ext cx="1154151" cy="1090789"/>
          </a:xfrm>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269409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10729455" y="4711615"/>
            <a:ext cx="1154151" cy="1090789"/>
          </a:xfrm>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4219947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10729455" y="4709925"/>
            <a:ext cx="1154151" cy="1090789"/>
          </a:xfrm>
        </p:spPr>
        <p:txBody>
          <a:bodyPr/>
          <a:lstStyle/>
          <a:p>
            <a:fld id="{9D821EA9-7BCD-4FC5-853A-8ABAB3DF34B4}" type="slidenum">
              <a:rPr lang="ru-RU" smtClean="0"/>
              <a:pPr/>
              <a:t>‹#›</a:t>
            </a:fld>
            <a:endParaRPr lang="ru-RU"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036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10729455" y="4709925"/>
            <a:ext cx="1154151" cy="1090789"/>
          </a:xfrm>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648506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570639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4021236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86586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11"/>
          </p:nvPr>
        </p:nvSpPr>
        <p:spPr>
          <a:xfrm>
            <a:off x="680321" y="5936188"/>
            <a:ext cx="6126805" cy="365125"/>
          </a:xfrm>
        </p:spPr>
        <p:txBody>
          <a:bodyPr/>
          <a:lstStyle/>
          <a:p>
            <a:endParaRPr lang="ru-RU"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132929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237092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10729455" y="2869895"/>
            <a:ext cx="1154151" cy="1090789"/>
          </a:xfrm>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145911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3021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249928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65869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90886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304334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5FE443-54C9-4B91-9305-218D5B2B4261}" type="datetimeFigureOut">
              <a:rPr lang="ru-RU" smtClean="0"/>
              <a:pPr/>
              <a:t>22.10.2021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198092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5FE443-54C9-4B91-9305-218D5B2B4261}" type="datetimeFigureOut">
              <a:rPr lang="ru-RU" smtClean="0"/>
              <a:pPr/>
              <a:t>22.10.2021</a:t>
            </a:fld>
            <a:endParaRPr lang="ru-RU"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D821EA9-7BCD-4FC5-853A-8ABAB3DF34B4}" type="slidenum">
              <a:rPr lang="ru-RU" smtClean="0"/>
              <a:pPr/>
              <a:t>‹#›</a:t>
            </a:fld>
            <a:endParaRPr lang="ru-RU" dirty="0"/>
          </a:p>
        </p:txBody>
      </p:sp>
    </p:spTree>
    <p:extLst>
      <p:ext uri="{BB962C8B-B14F-4D97-AF65-F5344CB8AC3E}">
        <p14:creationId xmlns:p14="http://schemas.microsoft.com/office/powerpoint/2010/main" val="18004852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9531" y="53231"/>
            <a:ext cx="5812221" cy="830997"/>
          </a:xfrm>
          <a:prstGeom prst="rect">
            <a:avLst/>
          </a:prstGeom>
          <a:noFill/>
        </p:spPr>
        <p:txBody>
          <a:bodyPr wrap="square" rtlCol="0">
            <a:spAutoFit/>
          </a:bodyPr>
          <a:lstStyle/>
          <a:p>
            <a:r>
              <a:rPr lang="be-BY" sz="4800" b="1" i="1" dirty="0" smtClean="0">
                <a:solidFill>
                  <a:srgbClr val="002060"/>
                </a:solidFill>
                <a:latin typeface="Times New Roman" panose="02020603050405020304" pitchFamily="18" charset="0"/>
                <a:cs typeface="Times New Roman" panose="02020603050405020304" pitchFamily="18" charset="0"/>
              </a:rPr>
              <a:t>Арганізацыя класа</a:t>
            </a:r>
            <a:endParaRPr lang="ru-RU" sz="48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88579" y="1986455"/>
            <a:ext cx="11014841" cy="4154984"/>
          </a:xfrm>
          <a:prstGeom prst="rect">
            <a:avLst/>
          </a:prstGeom>
          <a:noFill/>
        </p:spPr>
        <p:txBody>
          <a:bodyPr wrap="square" rtlCol="0">
            <a:spAutoFit/>
          </a:bodyPr>
          <a:lstStyle/>
          <a:p>
            <a:r>
              <a:rPr lang="be-BY" sz="4400" dirty="0" smtClean="0">
                <a:latin typeface="Times New Roman" panose="02020603050405020304" pitchFamily="18" charset="0"/>
                <a:cs typeface="Times New Roman" panose="02020603050405020304" pitchFamily="18" charset="0"/>
              </a:rPr>
              <a:t>1.Зрабіце крок ў бок тыя, хто з задавальненнем ішоў у школу.</a:t>
            </a:r>
          </a:p>
          <a:p>
            <a:r>
              <a:rPr lang="be-BY" sz="4400" dirty="0" smtClean="0">
                <a:latin typeface="Times New Roman" panose="02020603050405020304" pitchFamily="18" charset="0"/>
                <a:cs typeface="Times New Roman" panose="02020603050405020304" pitchFamily="18" charset="0"/>
              </a:rPr>
              <a:t>2.Хлопніце два разы ў далоні тыя, у каго добры настрой.</a:t>
            </a:r>
          </a:p>
          <a:p>
            <a:r>
              <a:rPr lang="be-BY" sz="4400" dirty="0">
                <a:latin typeface="Times New Roman" panose="02020603050405020304" pitchFamily="18" charset="0"/>
                <a:cs typeface="Times New Roman" panose="02020603050405020304" pitchFamily="18" charset="0"/>
              </a:rPr>
              <a:t>3</a:t>
            </a:r>
            <a:r>
              <a:rPr lang="be-BY" sz="4400" dirty="0" smtClean="0">
                <a:latin typeface="Times New Roman" panose="02020603050405020304" pitchFamily="18" charset="0"/>
                <a:cs typeface="Times New Roman" panose="02020603050405020304" pitchFamily="18" charset="0"/>
              </a:rPr>
              <a:t>.Падніміце рукі ўверх тыя, хто хоча атрымаць задавальненне ад урока.</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211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0317" y="1408386"/>
            <a:ext cx="9680028" cy="2000548"/>
          </a:xfrm>
          <a:prstGeom prst="rect">
            <a:avLst/>
          </a:prstGeom>
        </p:spPr>
        <p:txBody>
          <a:bodyPr wrap="square">
            <a:spAutoFit/>
          </a:bodyPr>
          <a:lstStyle/>
          <a:p>
            <a:pPr lvl="0" eaLnBrk="0" fontAlgn="base" hangingPunct="0">
              <a:spcBef>
                <a:spcPct val="0"/>
              </a:spcBef>
              <a:spcAft>
                <a:spcPct val="0"/>
              </a:spcAft>
            </a:pPr>
            <a:r>
              <a:rPr lang="be-BY" sz="4400" b="1" i="1" dirty="0">
                <a:solidFill>
                  <a:srgbClr val="002060"/>
                </a:solidFill>
                <a:latin typeface="Times New Roman" panose="02020603050405020304" pitchFamily="18" charset="0"/>
                <a:ea typeface="Calibri" pitchFamily="34" charset="0"/>
                <a:cs typeface="Times New Roman" panose="02020603050405020304" pitchFamily="18" charset="0"/>
              </a:rPr>
              <a:t>Дысідэнты</a:t>
            </a:r>
            <a:r>
              <a:rPr lang="be-BY" sz="4000" b="1" dirty="0">
                <a:latin typeface="Times New Roman" panose="02020603050405020304" pitchFamily="18" charset="0"/>
                <a:ea typeface="Calibri" pitchFamily="34" charset="0"/>
                <a:cs typeface="Times New Roman" panose="02020603050405020304" pitchFamily="18" charset="0"/>
              </a:rPr>
              <a:t> </a:t>
            </a:r>
            <a:r>
              <a:rPr lang="be-BY" sz="4000" dirty="0" smtClean="0">
                <a:latin typeface="Times New Roman" panose="02020603050405020304" pitchFamily="18" charset="0"/>
                <a:ea typeface="Calibri" pitchFamily="34" charset="0"/>
                <a:cs typeface="Times New Roman" panose="02020603050405020304" pitchFamily="18" charset="0"/>
              </a:rPr>
              <a:t>–</a:t>
            </a:r>
          </a:p>
          <a:p>
            <a:pPr lvl="0" eaLnBrk="0" fontAlgn="base" hangingPunct="0">
              <a:spcBef>
                <a:spcPct val="0"/>
              </a:spcBef>
              <a:spcAft>
                <a:spcPct val="0"/>
              </a:spcAft>
            </a:pPr>
            <a:r>
              <a:rPr lang="be-BY" sz="4000" dirty="0" smtClean="0">
                <a:latin typeface="Times New Roman" panose="02020603050405020304" pitchFamily="18" charset="0"/>
                <a:ea typeface="Calibri" pitchFamily="34" charset="0"/>
                <a:cs typeface="Times New Roman" panose="02020603050405020304" pitchFamily="18" charset="0"/>
              </a:rPr>
              <a:t>назва </a:t>
            </a:r>
            <a:r>
              <a:rPr lang="be-BY" sz="4000" dirty="0">
                <a:latin typeface="Times New Roman" panose="02020603050405020304" pitchFamily="18" charset="0"/>
                <a:ea typeface="Calibri" pitchFamily="34" charset="0"/>
                <a:cs typeface="Times New Roman" panose="02020603050405020304" pitchFamily="18" charset="0"/>
              </a:rPr>
              <a:t>ўсіх хрысціян-некатолікаў у Рэчы </a:t>
            </a:r>
            <a:r>
              <a:rPr lang="be-BY" sz="4000" dirty="0" smtClean="0">
                <a:latin typeface="Times New Roman" panose="02020603050405020304" pitchFamily="18" charset="0"/>
                <a:ea typeface="Calibri" pitchFamily="34" charset="0"/>
                <a:cs typeface="Times New Roman" panose="02020603050405020304" pitchFamily="18" charset="0"/>
              </a:rPr>
              <a:t>Паспалітай</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51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6540" y="2144110"/>
            <a:ext cx="10068910" cy="830997"/>
          </a:xfrm>
          <a:prstGeom prst="rect">
            <a:avLst/>
          </a:prstGeom>
        </p:spPr>
        <p:txBody>
          <a:bodyPr wrap="square">
            <a:spAutoFit/>
          </a:bodyPr>
          <a:lstStyle/>
          <a:p>
            <a:pPr lvl="0" eaLnBrk="0" fontAlgn="base" hangingPunct="0">
              <a:spcBef>
                <a:spcPct val="0"/>
              </a:spcBef>
              <a:spcAft>
                <a:spcPct val="0"/>
              </a:spcAft>
            </a:pPr>
            <a:r>
              <a:rPr lang="be-BY" sz="4800" b="1" i="1" dirty="0">
                <a:solidFill>
                  <a:srgbClr val="002060"/>
                </a:solidFill>
                <a:latin typeface="Times New Roman" panose="02020603050405020304" pitchFamily="18" charset="0"/>
                <a:ea typeface="Calibri" pitchFamily="34" charset="0"/>
                <a:cs typeface="Times New Roman" panose="02020603050405020304" pitchFamily="18" charset="0"/>
              </a:rPr>
              <a:t>Збор</a:t>
            </a:r>
            <a:r>
              <a:rPr lang="be-BY" sz="4800" b="1" dirty="0">
                <a:latin typeface="Times New Roman" panose="02020603050405020304" pitchFamily="18" charset="0"/>
                <a:ea typeface="Calibri" pitchFamily="34" charset="0"/>
                <a:cs typeface="Times New Roman" panose="02020603050405020304" pitchFamily="18" charset="0"/>
              </a:rPr>
              <a:t> </a:t>
            </a:r>
            <a:r>
              <a:rPr lang="be-BY" sz="4800" dirty="0">
                <a:latin typeface="Times New Roman" panose="02020603050405020304" pitchFamily="18" charset="0"/>
                <a:ea typeface="Calibri" pitchFamily="34" charset="0"/>
                <a:cs typeface="Times New Roman" panose="02020603050405020304" pitchFamily="18" charset="0"/>
              </a:rPr>
              <a:t>– пратэстанцкі </a:t>
            </a:r>
            <a:r>
              <a:rPr lang="be-BY" sz="4800" dirty="0" smtClean="0">
                <a:latin typeface="Times New Roman" panose="02020603050405020304" pitchFamily="18" charset="0"/>
                <a:ea typeface="Calibri" pitchFamily="34" charset="0"/>
                <a:cs typeface="Times New Roman" panose="02020603050405020304" pitchFamily="18" charset="0"/>
              </a:rPr>
              <a:t>храм</a:t>
            </a:r>
            <a:endParaRPr lang="be-BY"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32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7255" y="1765738"/>
            <a:ext cx="10636469" cy="222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e-BY" sz="5400" b="1" i="1" dirty="0" smtClean="0">
                <a:solidFill>
                  <a:srgbClr val="002060"/>
                </a:solidFill>
                <a:latin typeface="Times New Roman" panose="02020603050405020304" pitchFamily="18" charset="0"/>
                <a:cs typeface="Times New Roman" panose="02020603050405020304" pitchFamily="18" charset="0"/>
              </a:rPr>
              <a:t>Езуіты</a:t>
            </a:r>
            <a:r>
              <a:rPr lang="be-BY" sz="5400" dirty="0" smtClean="0"/>
              <a:t>- </a:t>
            </a:r>
            <a:r>
              <a:rPr lang="be-BY" sz="5400" dirty="0" smtClean="0">
                <a:latin typeface="Times New Roman" panose="02020603050405020304" pitchFamily="18" charset="0"/>
                <a:cs typeface="Times New Roman" panose="02020603050405020304" pitchFamily="18" charset="0"/>
              </a:rPr>
              <a:t>каталіцкі манаскі ордэн</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482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7815" y="0"/>
            <a:ext cx="4870253" cy="584775"/>
          </a:xfrm>
          <a:prstGeom prst="rect">
            <a:avLst/>
          </a:prstGeom>
          <a:noFill/>
        </p:spPr>
        <p:txBody>
          <a:bodyPr wrap="square" rtlCol="0">
            <a:spAutoFit/>
          </a:bodyPr>
          <a:lstStyle/>
          <a:p>
            <a:pPr algn="ctr"/>
            <a:r>
              <a:rPr lang="be-BY" sz="3200" b="1" i="1" dirty="0" smtClean="0">
                <a:solidFill>
                  <a:srgbClr val="002060"/>
                </a:solidFill>
                <a:latin typeface="Times New Roman" panose="02020603050405020304" pitchFamily="18" charset="0"/>
                <a:cs typeface="Times New Roman" panose="02020603050405020304" pitchFamily="18" charset="0"/>
              </a:rPr>
              <a:t>Гістарычная размінка</a:t>
            </a:r>
            <a:endParaRPr lang="ru-RU" sz="32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49900" y="764498"/>
            <a:ext cx="4232914" cy="523220"/>
          </a:xfrm>
          <a:prstGeom prst="rect">
            <a:avLst/>
          </a:prstGeom>
          <a:noFill/>
        </p:spPr>
        <p:txBody>
          <a:bodyPr wrap="square" rtlCol="0">
            <a:spAutoFit/>
          </a:bodyPr>
          <a:lstStyle/>
          <a:p>
            <a:r>
              <a:rPr lang="be-BY" sz="2800" b="1" dirty="0" smtClean="0">
                <a:solidFill>
                  <a:srgbClr val="002060"/>
                </a:solidFill>
                <a:latin typeface="Times New Roman" panose="02020603050405020304" pitchFamily="18" charset="0"/>
                <a:cs typeface="Times New Roman" panose="02020603050405020304" pitchFamily="18" charset="0"/>
              </a:rPr>
              <a:t>Ці праўда, што….</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0" y="1259174"/>
            <a:ext cx="10836166" cy="4893647"/>
          </a:xfrm>
          <a:prstGeom prst="rect">
            <a:avLst/>
          </a:prstGeom>
          <a:noFill/>
        </p:spPr>
        <p:txBody>
          <a:bodyPr wrap="square" rtlCol="0">
            <a:spAutoFit/>
          </a:bodyPr>
          <a:lstStyle/>
          <a:p>
            <a:pPr marL="342900" indent="-342900">
              <a:buAutoNum type="arabicPeriod"/>
            </a:pPr>
            <a:r>
              <a:rPr lang="be-BY" sz="2400" dirty="0" smtClean="0"/>
              <a:t>…</a:t>
            </a:r>
            <a:r>
              <a:rPr lang="be-BY" sz="2400" dirty="0" smtClean="0">
                <a:latin typeface="Times New Roman" panose="02020603050405020304" pitchFamily="18" charset="0"/>
                <a:cs typeface="Times New Roman" panose="02020603050405020304" pitchFamily="18" charset="0"/>
              </a:rPr>
              <a:t>горад Жэневу ў </a:t>
            </a:r>
            <a:r>
              <a:rPr lang="en-US" sz="2400" dirty="0" smtClean="0">
                <a:latin typeface="Times New Roman" panose="02020603050405020304" pitchFamily="18" charset="0"/>
                <a:cs typeface="Times New Roman" panose="02020603050405020304" pitchFamily="18" charset="0"/>
              </a:rPr>
              <a:t>XVI</a:t>
            </a:r>
            <a:r>
              <a:rPr lang="be-BY" sz="2400" dirty="0" smtClean="0">
                <a:latin typeface="Times New Roman" panose="02020603050405020304" pitchFamily="18" charset="0"/>
                <a:cs typeface="Times New Roman" panose="02020603050405020304" pitchFamily="18" charset="0"/>
              </a:rPr>
              <a:t> ст. называлі “пратэстанцкім Рымам”?</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…Томас Мюнцэр у 1517г. у Германіі паклаў пачатак рэфармацыйнаму руху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…манаскі ордэн езуітаў вёў у Еўропе непрымірымую барацьбу з пратэстантамі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…кальвінізм атрымаў шырокае распаўсюджанне ў Англіі, Швецыі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…кіраўніка ордэна езуітаў Ігнасія Лаёла называлі “чорны папа”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…рэфармацыя – гэта масавы рэлігійны і грамадска-палітычны рух, накіраваны на рэфармаванне каталіцкай царквы.</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…масавае забойства пратэстантаў-гугенотаў, якое ўвайшло у гісторыю пад назвай “Варфаламееўская ноч” адбылося ў Германіі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…контррэфармацыя – гэта рэлігійна-палітычны рух супраць Рэфармацыі ?</a:t>
            </a:r>
          </a:p>
          <a:p>
            <a:pPr marL="342900" indent="-342900">
              <a:buAutoNum type="arabicPeriod"/>
            </a:pPr>
            <a:r>
              <a:rPr lang="be-BY" sz="2400" dirty="0" smtClean="0">
                <a:latin typeface="Times New Roman" panose="02020603050405020304" pitchFamily="18" charset="0"/>
                <a:cs typeface="Times New Roman" panose="02020603050405020304" pitchFamily="18" charset="0"/>
              </a:rPr>
              <a:t>…арганізатарамі Контррэфармацыі ў Еўропе з</a:t>
            </a:r>
            <a:r>
              <a:rPr lang="en-US" sz="2400" dirty="0" smtClean="0">
                <a:latin typeface="Times New Roman" panose="02020603050405020304" pitchFamily="18" charset="0"/>
                <a:cs typeface="Times New Roman" panose="02020603050405020304" pitchFamily="18" charset="0"/>
              </a:rPr>
              <a:t>’</a:t>
            </a:r>
            <a:r>
              <a:rPr lang="be-BY" sz="2400" dirty="0" smtClean="0">
                <a:latin typeface="Times New Roman" panose="02020603050405020304" pitchFamily="18" charset="0"/>
                <a:cs typeface="Times New Roman" panose="02020603050405020304" pitchFamily="18" charset="0"/>
              </a:rPr>
              <a:t>яўляліся буйныя землеўладальнікі?</a:t>
            </a:r>
            <a:endParaRPr lang="ru-RU"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7978" y="2157234"/>
            <a:ext cx="4381531" cy="1200329"/>
          </a:xfrm>
          <a:prstGeom prst="rect">
            <a:avLst/>
          </a:prstGeom>
          <a:solidFill>
            <a:schemeClr val="accent2"/>
          </a:solidFill>
          <a:ln>
            <a:solidFill>
              <a:schemeClr val="accent1"/>
            </a:solidFill>
          </a:ln>
        </p:spPr>
        <p:txBody>
          <a:bodyPr wrap="square" rtlCol="0">
            <a:spAutoFit/>
          </a:bodyPr>
          <a:lstStyle/>
          <a:p>
            <a:pPr algn="ctr"/>
            <a:r>
              <a:rPr lang="be-BY" sz="3600" b="1" dirty="0" smtClean="0">
                <a:solidFill>
                  <a:srgbClr val="002060"/>
                </a:solidFill>
                <a:latin typeface="Times New Roman" panose="02020603050405020304" pitchFamily="18" charset="0"/>
                <a:cs typeface="Times New Roman" panose="02020603050405020304" pitchFamily="18" charset="0"/>
              </a:rPr>
              <a:t>Прычыны рэфармацыі</a:t>
            </a:r>
            <a:endParaRPr lang="ru-RU" sz="3600" b="1" dirty="0">
              <a:solidFill>
                <a:srgbClr val="002060"/>
              </a:solidFill>
              <a:latin typeface="Times New Roman" panose="02020603050405020304" pitchFamily="18" charset="0"/>
              <a:cs typeface="Times New Roman" panose="02020603050405020304" pitchFamily="18" charset="0"/>
            </a:endParaRPr>
          </a:p>
        </p:txBody>
      </p:sp>
      <p:cxnSp>
        <p:nvCxnSpPr>
          <p:cNvPr id="5" name="Прямая со стрелкой 4"/>
          <p:cNvCxnSpPr/>
          <p:nvPr/>
        </p:nvCxnSpPr>
        <p:spPr>
          <a:xfrm rot="10800000">
            <a:off x="3047979" y="1571612"/>
            <a:ext cx="857256"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flipH="1" flipV="1">
            <a:off x="6298408" y="1488268"/>
            <a:ext cx="642942" cy="66675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143757" y="3357562"/>
            <a:ext cx="1222477"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flipV="1">
            <a:off x="2381224" y="3357562"/>
            <a:ext cx="952507"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71593" y="1137902"/>
            <a:ext cx="2762269" cy="369332"/>
          </a:xfrm>
          <a:prstGeom prst="rect">
            <a:avLst/>
          </a:prstGeom>
          <a:solidFill>
            <a:schemeClr val="accent2"/>
          </a:solidFill>
        </p:spPr>
        <p:txBody>
          <a:bodyPr wrap="square" rtlCol="0">
            <a:spAutoFit/>
          </a:bodyPr>
          <a:lstStyle/>
          <a:p>
            <a:pPr algn="ctr"/>
            <a:endParaRPr lang="ru-RU"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6189611" y="1059431"/>
            <a:ext cx="4095779" cy="369332"/>
          </a:xfrm>
          <a:prstGeom prst="rect">
            <a:avLst/>
          </a:prstGeom>
          <a:solidFill>
            <a:schemeClr val="accent2"/>
          </a:solidFill>
        </p:spPr>
        <p:txBody>
          <a:bodyPr wrap="square" rtlCol="0">
            <a:spAutoFit/>
          </a:bodyPr>
          <a:lstStyle/>
          <a:p>
            <a:pPr algn="ctr"/>
            <a:endParaRPr lang="ru-RU"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754995" y="4000477"/>
            <a:ext cx="2530395" cy="369332"/>
          </a:xfrm>
          <a:prstGeom prst="rect">
            <a:avLst/>
          </a:prstGeom>
          <a:solidFill>
            <a:schemeClr val="accent2"/>
          </a:solidFill>
        </p:spPr>
        <p:txBody>
          <a:bodyPr wrap="square" rtlCol="0">
            <a:spAutoFit/>
          </a:bodyPr>
          <a:lstStyle/>
          <a:p>
            <a:pPr algn="ctr"/>
            <a:endParaRPr lang="be-BY" dirty="0" smtClean="0">
              <a:solidFill>
                <a:srgbClr val="00206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761963" y="3929066"/>
            <a:ext cx="2190765" cy="369332"/>
          </a:xfrm>
          <a:prstGeom prst="rect">
            <a:avLst/>
          </a:prstGeom>
          <a:solidFill>
            <a:schemeClr val="accent2"/>
          </a:solidFill>
        </p:spPr>
        <p:txBody>
          <a:bodyPr wrap="square" rtlCol="0">
            <a:spAutoFit/>
          </a:bodyPr>
          <a:lstStyle/>
          <a:p>
            <a:pPr algn="ctr"/>
            <a:endParaRPr lang="ru-RU" dirty="0">
              <a:solidFill>
                <a:srgbClr val="002060"/>
              </a:solidFill>
              <a:latin typeface="Times New Roman" panose="02020603050405020304" pitchFamily="18" charset="0"/>
              <a:cs typeface="Times New Roman" panose="02020603050405020304" pitchFamily="18" charset="0"/>
            </a:endParaRPr>
          </a:p>
        </p:txBody>
      </p:sp>
      <p:cxnSp>
        <p:nvCxnSpPr>
          <p:cNvPr id="22" name="Прямая со стрелкой 21"/>
          <p:cNvCxnSpPr>
            <a:stCxn id="3" idx="2"/>
            <a:endCxn id="23" idx="0"/>
          </p:cNvCxnSpPr>
          <p:nvPr/>
        </p:nvCxnSpPr>
        <p:spPr>
          <a:xfrm>
            <a:off x="5238744" y="3357563"/>
            <a:ext cx="299049" cy="136569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81406" y="4723259"/>
            <a:ext cx="3512774" cy="461665"/>
          </a:xfrm>
          <a:prstGeom prst="rect">
            <a:avLst/>
          </a:prstGeom>
          <a:solidFill>
            <a:schemeClr val="accent2"/>
          </a:solidFill>
        </p:spPr>
        <p:txBody>
          <a:bodyPr wrap="square" rtlCol="0">
            <a:spAutoFit/>
          </a:bodyPr>
          <a:lstStyle/>
          <a:p>
            <a:pPr algn="ctr"/>
            <a:endParaRPr lang="ru-RU" sz="24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740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7978" y="2157234"/>
            <a:ext cx="4381531" cy="1200329"/>
          </a:xfrm>
          <a:prstGeom prst="rect">
            <a:avLst/>
          </a:prstGeom>
          <a:solidFill>
            <a:schemeClr val="accent2"/>
          </a:solidFill>
          <a:ln>
            <a:solidFill>
              <a:schemeClr val="accent1"/>
            </a:solidFill>
          </a:ln>
        </p:spPr>
        <p:txBody>
          <a:bodyPr wrap="square" rtlCol="0">
            <a:spAutoFit/>
          </a:bodyPr>
          <a:lstStyle/>
          <a:p>
            <a:pPr algn="ctr"/>
            <a:r>
              <a:rPr lang="be-BY" sz="3600" b="1" dirty="0" smtClean="0">
                <a:solidFill>
                  <a:srgbClr val="002060"/>
                </a:solidFill>
                <a:latin typeface="Times New Roman" panose="02020603050405020304" pitchFamily="18" charset="0"/>
                <a:cs typeface="Times New Roman" panose="02020603050405020304" pitchFamily="18" charset="0"/>
              </a:rPr>
              <a:t>Прычыны рэфармацыі</a:t>
            </a:r>
            <a:endParaRPr lang="ru-RU" sz="3600" b="1" dirty="0">
              <a:solidFill>
                <a:srgbClr val="002060"/>
              </a:solidFill>
              <a:latin typeface="Times New Roman" panose="02020603050405020304" pitchFamily="18" charset="0"/>
              <a:cs typeface="Times New Roman" panose="02020603050405020304" pitchFamily="18" charset="0"/>
            </a:endParaRPr>
          </a:p>
        </p:txBody>
      </p:sp>
      <p:cxnSp>
        <p:nvCxnSpPr>
          <p:cNvPr id="5" name="Прямая со стрелкой 4"/>
          <p:cNvCxnSpPr/>
          <p:nvPr/>
        </p:nvCxnSpPr>
        <p:spPr>
          <a:xfrm rot="10800000">
            <a:off x="3047979" y="1571612"/>
            <a:ext cx="857256"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flipH="1" flipV="1">
            <a:off x="6298408" y="1488268"/>
            <a:ext cx="642942" cy="66675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143757" y="3357562"/>
            <a:ext cx="1222477"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flipV="1">
            <a:off x="2381224" y="3357562"/>
            <a:ext cx="952507" cy="57150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09720" y="857233"/>
            <a:ext cx="2762269" cy="646331"/>
          </a:xfrm>
          <a:prstGeom prst="rect">
            <a:avLst/>
          </a:prstGeom>
          <a:solidFill>
            <a:schemeClr val="accent2"/>
          </a:solidFill>
        </p:spPr>
        <p:txBody>
          <a:bodyPr wrap="square" rtlCol="0">
            <a:spAutoFit/>
          </a:bodyPr>
          <a:lstStyle/>
          <a:p>
            <a:pPr algn="ctr"/>
            <a:r>
              <a:rPr lang="be-BY" dirty="0" smtClean="0">
                <a:solidFill>
                  <a:srgbClr val="002060"/>
                </a:solidFill>
                <a:latin typeface="Times New Roman" panose="02020603050405020304" pitchFamily="18" charset="0"/>
                <a:cs typeface="Times New Roman" panose="02020603050405020304" pitchFamily="18" charset="0"/>
              </a:rPr>
              <a:t>Багацце царквы, індульгенцыі</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6191250" y="857233"/>
            <a:ext cx="4095779" cy="646331"/>
          </a:xfrm>
          <a:prstGeom prst="rect">
            <a:avLst/>
          </a:prstGeom>
          <a:solidFill>
            <a:schemeClr val="accent2"/>
          </a:solidFill>
        </p:spPr>
        <p:txBody>
          <a:bodyPr wrap="square" rtlCol="0">
            <a:spAutoFit/>
          </a:bodyPr>
          <a:lstStyle/>
          <a:p>
            <a:pPr algn="ctr"/>
            <a:r>
              <a:rPr lang="be-BY" dirty="0" smtClean="0">
                <a:solidFill>
                  <a:srgbClr val="002060"/>
                </a:solidFill>
                <a:latin typeface="Times New Roman" panose="02020603050405020304" pitchFamily="18" charset="0"/>
                <a:cs typeface="Times New Roman" panose="02020603050405020304" pitchFamily="18" charset="0"/>
              </a:rPr>
              <a:t>Нехрысціянскі вобраз жыцця свяшчэннаслужыцеляў</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756634" y="4023582"/>
            <a:ext cx="2530395" cy="923330"/>
          </a:xfrm>
          <a:prstGeom prst="rect">
            <a:avLst/>
          </a:prstGeom>
          <a:solidFill>
            <a:schemeClr val="accent2"/>
          </a:solidFill>
        </p:spPr>
        <p:txBody>
          <a:bodyPr wrap="square" rtlCol="0">
            <a:spAutoFit/>
          </a:bodyPr>
          <a:lstStyle/>
          <a:p>
            <a:pPr algn="ctr"/>
            <a:r>
              <a:rPr lang="be-BY" dirty="0" smtClean="0">
                <a:solidFill>
                  <a:srgbClr val="002060"/>
                </a:solidFill>
                <a:latin typeface="Times New Roman" panose="02020603050405020304" pitchFamily="18" charset="0"/>
                <a:cs typeface="Times New Roman" panose="02020603050405020304" pitchFamily="18" charset="0"/>
              </a:rPr>
              <a:t>Жаданне  феадалаў </a:t>
            </a:r>
          </a:p>
          <a:p>
            <a:pPr algn="ctr"/>
            <a:r>
              <a:rPr lang="be-BY" dirty="0" smtClean="0">
                <a:solidFill>
                  <a:srgbClr val="002060"/>
                </a:solidFill>
                <a:latin typeface="Times New Roman" panose="02020603050405020304" pitchFamily="18" charset="0"/>
                <a:cs typeface="Times New Roman" panose="02020603050405020304" pitchFamily="18" charset="0"/>
              </a:rPr>
              <a:t>забраць частку </a:t>
            </a:r>
          </a:p>
          <a:p>
            <a:pPr algn="ctr"/>
            <a:r>
              <a:rPr lang="be-BY" dirty="0" smtClean="0">
                <a:solidFill>
                  <a:srgbClr val="002060"/>
                </a:solidFill>
                <a:latin typeface="Times New Roman" panose="02020603050405020304" pitchFamily="18" charset="0"/>
                <a:cs typeface="Times New Roman" panose="02020603050405020304" pitchFamily="18" charset="0"/>
              </a:rPr>
              <a:t> царкоўных  зямель</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761963" y="3929066"/>
            <a:ext cx="2190765" cy="1200329"/>
          </a:xfrm>
          <a:prstGeom prst="rect">
            <a:avLst/>
          </a:prstGeom>
          <a:solidFill>
            <a:schemeClr val="accent2"/>
          </a:solidFill>
        </p:spPr>
        <p:txBody>
          <a:bodyPr wrap="square" rtlCol="0">
            <a:spAutoFit/>
          </a:bodyPr>
          <a:lstStyle/>
          <a:p>
            <a:pPr algn="ctr"/>
            <a:r>
              <a:rPr lang="be-BY" dirty="0" smtClean="0">
                <a:solidFill>
                  <a:srgbClr val="002060"/>
                </a:solidFill>
                <a:latin typeface="Times New Roman" panose="02020603050405020304" pitchFamily="18" charset="0"/>
                <a:cs typeface="Times New Roman" panose="02020603050405020304" pitchFamily="18" charset="0"/>
              </a:rPr>
              <a:t>Жаданне каралёў выйсці з-пад уплыву папы рымскага</a:t>
            </a:r>
            <a:endParaRPr lang="ru-RU" dirty="0">
              <a:solidFill>
                <a:srgbClr val="002060"/>
              </a:solidFill>
              <a:latin typeface="Times New Roman" panose="02020603050405020304" pitchFamily="18" charset="0"/>
              <a:cs typeface="Times New Roman" panose="02020603050405020304" pitchFamily="18" charset="0"/>
            </a:endParaRPr>
          </a:p>
        </p:txBody>
      </p:sp>
      <p:cxnSp>
        <p:nvCxnSpPr>
          <p:cNvPr id="22" name="Прямая со стрелкой 21"/>
          <p:cNvCxnSpPr>
            <a:stCxn id="3" idx="2"/>
            <a:endCxn id="23" idx="0"/>
          </p:cNvCxnSpPr>
          <p:nvPr/>
        </p:nvCxnSpPr>
        <p:spPr>
          <a:xfrm>
            <a:off x="5238744" y="3357563"/>
            <a:ext cx="299049" cy="136569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81406" y="4723259"/>
            <a:ext cx="3512774" cy="1200329"/>
          </a:xfrm>
          <a:prstGeom prst="rect">
            <a:avLst/>
          </a:prstGeom>
          <a:solidFill>
            <a:schemeClr val="accent2"/>
          </a:solidFill>
        </p:spPr>
        <p:txBody>
          <a:bodyPr wrap="square" rtlCol="0">
            <a:spAutoFit/>
          </a:bodyPr>
          <a:lstStyle/>
          <a:p>
            <a:pPr algn="ctr"/>
            <a:r>
              <a:rPr lang="be-BY" sz="2400" b="1" dirty="0" smtClean="0">
                <a:solidFill>
                  <a:schemeClr val="accent5">
                    <a:lumMod val="75000"/>
                  </a:schemeClr>
                </a:solidFill>
                <a:latin typeface="Times New Roman" panose="02020603050405020304" pitchFamily="18" charset="0"/>
                <a:cs typeface="Times New Roman" panose="02020603050405020304" pitchFamily="18" charset="0"/>
              </a:rPr>
              <a:t>Імкненне шляхты ВКЛ</a:t>
            </a:r>
          </a:p>
          <a:p>
            <a:pPr algn="ctr"/>
            <a:r>
              <a:rPr lang="be-BY" sz="2400" b="1" dirty="0" smtClean="0">
                <a:solidFill>
                  <a:schemeClr val="accent5">
                    <a:lumMod val="75000"/>
                  </a:schemeClr>
                </a:solidFill>
                <a:latin typeface="Times New Roman" panose="02020603050405020304" pitchFamily="18" charset="0"/>
                <a:cs typeface="Times New Roman" panose="02020603050405020304" pitchFamily="18" charset="0"/>
              </a:rPr>
              <a:t> адасобіцца ад </a:t>
            </a:r>
          </a:p>
          <a:p>
            <a:pPr algn="ctr"/>
            <a:r>
              <a:rPr lang="be-BY" sz="2400" b="1" dirty="0" smtClean="0">
                <a:solidFill>
                  <a:schemeClr val="accent5">
                    <a:lumMod val="75000"/>
                  </a:schemeClr>
                </a:solidFill>
                <a:latin typeface="Times New Roman" panose="02020603050405020304" pitchFamily="18" charset="0"/>
                <a:cs typeface="Times New Roman" panose="02020603050405020304" pitchFamily="18" charset="0"/>
              </a:rPr>
              <a:t>каталіцкай Польшчы</a:t>
            </a:r>
            <a:endParaRPr lang="ru-RU" sz="24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0723" y="285728"/>
            <a:ext cx="6858048" cy="1077218"/>
          </a:xfrm>
          <a:prstGeom prst="rect">
            <a:avLst/>
          </a:prstGeom>
          <a:solidFill>
            <a:schemeClr val="accent2"/>
          </a:solidFill>
        </p:spPr>
        <p:txBody>
          <a:bodyPr wrap="square" rtlCol="0">
            <a:spAutoFit/>
          </a:bodyPr>
          <a:lstStyle/>
          <a:p>
            <a:pPr algn="ctr"/>
            <a:r>
              <a:rPr lang="be-BY" sz="3200" b="1" dirty="0" smtClean="0">
                <a:solidFill>
                  <a:srgbClr val="002060"/>
                </a:solidFill>
                <a:latin typeface="Times New Roman" panose="02020603050405020304" pitchFamily="18" charset="0"/>
                <a:cs typeface="Times New Roman" panose="02020603050405020304" pitchFamily="18" charset="0"/>
              </a:rPr>
              <a:t>Перадумовы рэфармацыйнага руху ў ВКЛ</a:t>
            </a:r>
            <a:endParaRPr lang="ru-RU" sz="3200" b="1" dirty="0">
              <a:solidFill>
                <a:srgbClr val="002060"/>
              </a:solidFill>
              <a:latin typeface="Times New Roman" panose="02020603050405020304" pitchFamily="18" charset="0"/>
              <a:cs typeface="Times New Roman" panose="02020603050405020304" pitchFamily="18" charset="0"/>
            </a:endParaRPr>
          </a:p>
        </p:txBody>
      </p:sp>
      <p:cxnSp>
        <p:nvCxnSpPr>
          <p:cNvPr id="6" name="Прямая со стрелкой 5"/>
          <p:cNvCxnSpPr>
            <a:stCxn id="2" idx="2"/>
          </p:cNvCxnSpPr>
          <p:nvPr/>
        </p:nvCxnSpPr>
        <p:spPr>
          <a:xfrm rot="5400000">
            <a:off x="2693613" y="574304"/>
            <a:ext cx="2137492" cy="371477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 idx="2"/>
            <a:endCxn id="16" idx="0"/>
          </p:cNvCxnSpPr>
          <p:nvPr/>
        </p:nvCxnSpPr>
        <p:spPr>
          <a:xfrm rot="5400000">
            <a:off x="2850152" y="2129623"/>
            <a:ext cx="3536273" cy="2002919"/>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17" idx="0"/>
          </p:cNvCxnSpPr>
          <p:nvPr/>
        </p:nvCxnSpPr>
        <p:spPr>
          <a:xfrm rot="16200000" flipH="1">
            <a:off x="5095868" y="1881177"/>
            <a:ext cx="3143272" cy="209551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2" idx="2"/>
          </p:cNvCxnSpPr>
          <p:nvPr/>
        </p:nvCxnSpPr>
        <p:spPr>
          <a:xfrm rot="16200000" flipH="1">
            <a:off x="6432201" y="550492"/>
            <a:ext cx="1994616" cy="3619525"/>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61963" y="3571877"/>
            <a:ext cx="2286016" cy="646331"/>
          </a:xfrm>
          <a:prstGeom prst="rect">
            <a:avLst/>
          </a:prstGeom>
          <a:solidFill>
            <a:schemeClr val="accent2"/>
          </a:solidFill>
        </p:spPr>
        <p:txBody>
          <a:bodyPr wrap="square" rtlCol="0">
            <a:spAutoFit/>
          </a:bodyPr>
          <a:lstStyle/>
          <a:p>
            <a:pPr algn="ctr"/>
            <a:r>
              <a:rPr lang="be-BY" sz="3600" dirty="0" smtClean="0"/>
              <a:t>1</a:t>
            </a:r>
            <a:endParaRPr lang="ru-RU" sz="3600" dirty="0"/>
          </a:p>
        </p:txBody>
      </p:sp>
      <p:sp>
        <p:nvSpPr>
          <p:cNvPr id="16" name="TextBox 15"/>
          <p:cNvSpPr txBox="1"/>
          <p:nvPr/>
        </p:nvSpPr>
        <p:spPr>
          <a:xfrm>
            <a:off x="2521445" y="4899219"/>
            <a:ext cx="2190765" cy="646331"/>
          </a:xfrm>
          <a:prstGeom prst="rect">
            <a:avLst/>
          </a:prstGeom>
          <a:solidFill>
            <a:schemeClr val="accent2"/>
          </a:solidFill>
        </p:spPr>
        <p:txBody>
          <a:bodyPr wrap="square" rtlCol="0">
            <a:spAutoFit/>
          </a:bodyPr>
          <a:lstStyle/>
          <a:p>
            <a:pPr algn="ctr"/>
            <a:r>
              <a:rPr lang="be-BY" sz="3600" dirty="0"/>
              <a:t>2</a:t>
            </a:r>
            <a:endParaRPr lang="ru-RU" sz="3600" dirty="0"/>
          </a:p>
        </p:txBody>
      </p:sp>
      <p:sp>
        <p:nvSpPr>
          <p:cNvPr id="17" name="TextBox 16"/>
          <p:cNvSpPr txBox="1"/>
          <p:nvPr/>
        </p:nvSpPr>
        <p:spPr>
          <a:xfrm>
            <a:off x="6667504" y="4500571"/>
            <a:ext cx="2095515" cy="646331"/>
          </a:xfrm>
          <a:prstGeom prst="rect">
            <a:avLst/>
          </a:prstGeom>
          <a:solidFill>
            <a:schemeClr val="accent2"/>
          </a:solidFill>
        </p:spPr>
        <p:txBody>
          <a:bodyPr wrap="square" rtlCol="0">
            <a:spAutoFit/>
          </a:bodyPr>
          <a:lstStyle/>
          <a:p>
            <a:pPr algn="ctr"/>
            <a:r>
              <a:rPr lang="be-BY" sz="3600" dirty="0"/>
              <a:t>4</a:t>
            </a:r>
            <a:endParaRPr lang="ru-RU" sz="3600" dirty="0"/>
          </a:p>
        </p:txBody>
      </p:sp>
      <p:sp>
        <p:nvSpPr>
          <p:cNvPr id="18" name="TextBox 17"/>
          <p:cNvSpPr txBox="1"/>
          <p:nvPr/>
        </p:nvSpPr>
        <p:spPr>
          <a:xfrm>
            <a:off x="8477267" y="3429001"/>
            <a:ext cx="2571768" cy="646331"/>
          </a:xfrm>
          <a:prstGeom prst="rect">
            <a:avLst/>
          </a:prstGeom>
          <a:solidFill>
            <a:schemeClr val="accent2"/>
          </a:solidFill>
        </p:spPr>
        <p:txBody>
          <a:bodyPr wrap="square" rtlCol="0">
            <a:spAutoFit/>
          </a:bodyPr>
          <a:lstStyle/>
          <a:p>
            <a:pPr algn="ctr"/>
            <a:r>
              <a:rPr lang="be-BY" sz="3600" dirty="0"/>
              <a:t>5</a:t>
            </a:r>
            <a:endParaRPr lang="ru-RU" sz="3600" dirty="0"/>
          </a:p>
        </p:txBody>
      </p:sp>
      <p:cxnSp>
        <p:nvCxnSpPr>
          <p:cNvPr id="22" name="Прямая со стрелкой 21"/>
          <p:cNvCxnSpPr>
            <a:stCxn id="2" idx="2"/>
          </p:cNvCxnSpPr>
          <p:nvPr/>
        </p:nvCxnSpPr>
        <p:spPr>
          <a:xfrm rot="16200000" flipH="1">
            <a:off x="3741370" y="3241323"/>
            <a:ext cx="4137756" cy="381003"/>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048243" y="5500703"/>
            <a:ext cx="2190765" cy="646331"/>
          </a:xfrm>
          <a:prstGeom prst="rect">
            <a:avLst/>
          </a:prstGeom>
          <a:solidFill>
            <a:schemeClr val="accent2"/>
          </a:solidFill>
        </p:spPr>
        <p:txBody>
          <a:bodyPr wrap="square" rtlCol="0">
            <a:spAutoFit/>
          </a:bodyPr>
          <a:lstStyle/>
          <a:p>
            <a:pPr algn="ctr"/>
            <a:r>
              <a:rPr lang="be-BY" sz="3600" dirty="0" smtClean="0"/>
              <a:t>3</a:t>
            </a: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616" y="1019331"/>
            <a:ext cx="6071016" cy="646331"/>
          </a:xfrm>
          <a:prstGeom prst="rect">
            <a:avLst/>
          </a:prstGeom>
          <a:noFill/>
        </p:spPr>
        <p:txBody>
          <a:bodyPr wrap="square" rtlCol="0">
            <a:spAutoFit/>
          </a:bodyPr>
          <a:lstStyle/>
          <a:p>
            <a:pPr algn="ctr"/>
            <a:r>
              <a:rPr lang="ru-RU" sz="3600" b="1" i="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Перадумовы</a:t>
            </a:r>
            <a:r>
              <a:rPr lang="ru-RU" sz="36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600" b="1" i="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рэфармацы</a:t>
            </a:r>
            <a:r>
              <a:rPr lang="be-BY" sz="36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a:t>
            </a:r>
          </a:p>
        </p:txBody>
      </p:sp>
      <p:sp>
        <p:nvSpPr>
          <p:cNvPr id="3" name="TextBox 2"/>
          <p:cNvSpPr txBox="1"/>
          <p:nvPr/>
        </p:nvSpPr>
        <p:spPr>
          <a:xfrm>
            <a:off x="0" y="2008683"/>
            <a:ext cx="10897849" cy="3170099"/>
          </a:xfrm>
          <a:prstGeom prst="rect">
            <a:avLst/>
          </a:prstGeom>
          <a:noFill/>
        </p:spPr>
        <p:txBody>
          <a:bodyPr wrap="square" rtlCol="0">
            <a:spAutoFit/>
          </a:bodyPr>
          <a:lstStyle/>
          <a:p>
            <a:pPr marL="457200" indent="-457200">
              <a:buAutoNum type="arabicPeriod"/>
            </a:pPr>
            <a:r>
              <a:rPr lang="be-BY" sz="4000" dirty="0" smtClean="0">
                <a:solidFill>
                  <a:srgbClr val="002060"/>
                </a:solidFill>
                <a:latin typeface="Times New Roman" panose="02020603050405020304" pitchFamily="18" charset="0"/>
                <a:cs typeface="Times New Roman" panose="02020603050405020304" pitchFamily="18" charset="0"/>
              </a:rPr>
              <a:t>Рост гарадоў, развіццё рамяства і гандлю.</a:t>
            </a:r>
          </a:p>
          <a:p>
            <a:pPr marL="457200" indent="-457200">
              <a:buAutoNum type="arabicPeriod"/>
            </a:pPr>
            <a:r>
              <a:rPr lang="be-BY" sz="4000" dirty="0" smtClean="0">
                <a:solidFill>
                  <a:srgbClr val="002060"/>
                </a:solidFill>
                <a:latin typeface="Times New Roman" panose="02020603050405020304" pitchFamily="18" charset="0"/>
                <a:cs typeface="Times New Roman" panose="02020603050405020304" pitchFamily="18" charset="0"/>
              </a:rPr>
              <a:t>Культурны ўздым у ВКЛ.</a:t>
            </a:r>
          </a:p>
          <a:p>
            <a:pPr marL="457200" indent="-457200">
              <a:buAutoNum type="arabicPeriod"/>
            </a:pPr>
            <a:r>
              <a:rPr lang="be-BY" sz="4000" dirty="0" smtClean="0">
                <a:solidFill>
                  <a:srgbClr val="002060"/>
                </a:solidFill>
                <a:latin typeface="Times New Roman" panose="02020603050405020304" pitchFamily="18" charset="0"/>
                <a:cs typeface="Times New Roman" panose="02020603050405020304" pitchFamily="18" charset="0"/>
              </a:rPr>
              <a:t>Вальнадумцы з Расійскай дзяржавы.</a:t>
            </a:r>
          </a:p>
          <a:p>
            <a:pPr marL="457200" indent="-457200">
              <a:buAutoNum type="arabicPeriod"/>
            </a:pPr>
            <a:r>
              <a:rPr lang="be-BY" sz="4000" dirty="0" smtClean="0">
                <a:solidFill>
                  <a:srgbClr val="002060"/>
                </a:solidFill>
                <a:latin typeface="Times New Roman" panose="02020603050405020304" pitchFamily="18" charset="0"/>
                <a:cs typeface="Times New Roman" panose="02020603050405020304" pitchFamily="18" charset="0"/>
              </a:rPr>
              <a:t>Уплыў пратэстанцкай Еўропы.</a:t>
            </a:r>
          </a:p>
          <a:p>
            <a:pPr marL="457200" indent="-457200">
              <a:buAutoNum type="arabicPeriod"/>
            </a:pPr>
            <a:r>
              <a:rPr lang="be-BY" sz="4000" dirty="0" smtClean="0">
                <a:solidFill>
                  <a:srgbClr val="002060"/>
                </a:solidFill>
                <a:latin typeface="Times New Roman" panose="02020603050405020304" pitchFamily="18" charset="0"/>
                <a:cs typeface="Times New Roman" panose="02020603050405020304" pitchFamily="18" charset="0"/>
              </a:rPr>
              <a:t>Верацярпімая палітыка ў ВКЛ.</a:t>
            </a:r>
            <a:endParaRPr lang="ru-RU" sz="4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13402" y="0"/>
            <a:ext cx="9069653" cy="1815882"/>
          </a:xfrm>
          <a:prstGeom prst="rect">
            <a:avLst/>
          </a:prstGeom>
          <a:noFill/>
        </p:spPr>
        <p:txBody>
          <a:bodyPr wrap="square" rtlCol="0">
            <a:spAutoFit/>
          </a:bodyPr>
          <a:lstStyle/>
          <a:p>
            <a:pPr algn="ctr"/>
            <a:r>
              <a:rPr lang="be-BY" sz="2800" b="1" i="1" dirty="0" smtClean="0">
                <a:solidFill>
                  <a:srgbClr val="002060"/>
                </a:solidFill>
                <a:latin typeface="Times New Roman" panose="02020603050405020304" pitchFamily="18" charset="0"/>
                <a:cs typeface="Times New Roman" panose="02020603050405020304" pitchFamily="18" charset="0"/>
              </a:rPr>
              <a:t>Асноўныя кірункі Рэфармацыі(работа ў парах з падручнікам)</a:t>
            </a:r>
          </a:p>
          <a:p>
            <a:pPr algn="ctr"/>
            <a:r>
              <a:rPr lang="be-BY" sz="2800" b="1" i="1" dirty="0" smtClean="0">
                <a:solidFill>
                  <a:srgbClr val="002060"/>
                </a:solidFill>
                <a:latin typeface="Times New Roman" panose="02020603050405020304" pitchFamily="18" charset="0"/>
                <a:cs typeface="Times New Roman" panose="02020603050405020304" pitchFamily="18" charset="0"/>
              </a:rPr>
              <a:t>Пытанні для абмеркавання</a:t>
            </a:r>
          </a:p>
          <a:p>
            <a:pPr algn="ct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767341" y="1082060"/>
            <a:ext cx="9254359" cy="5775940"/>
          </a:xfrm>
          <a:prstGeom prst="rect">
            <a:avLst/>
          </a:prstGeom>
        </p:spPr>
        <p:txBody>
          <a:bodyPr wrap="square">
            <a:spAutoFit/>
          </a:bodyPr>
          <a:lstStyle/>
          <a:p>
            <a:pPr>
              <a:lnSpc>
                <a:spcPct val="200000"/>
              </a:lnSpc>
              <a:spcAft>
                <a:spcPts val="800"/>
              </a:spcAft>
            </a:pPr>
            <a:r>
              <a:rPr lang="be-BY"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1-ая </a:t>
            </a:r>
            <a:r>
              <a:rPr lang="be-BY" sz="1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пара(ст. 88)</a:t>
            </a:r>
            <a:endParaRPr lang="ru-RU"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Назваць сацыяльную базу кальвінізма.</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Указаць асноўныя напрамкі дзейнасці кальвіністаў.</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Назваць лідэра кальвінізму ў ВКЛ і што вы пра яго ведаеце.</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800"/>
              </a:spcAft>
            </a:pPr>
            <a:r>
              <a:rPr lang="be-BY"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2-ая </a:t>
            </a:r>
            <a:r>
              <a:rPr lang="be-BY" sz="1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пара(ст. 88)</a:t>
            </a:r>
            <a:endParaRPr lang="ru-RU"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Дзе і калі быў заснаваны першы кальвінісцкі збор?</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Назваць і паказаць на карце месцы ўзнікнення кальвінізму.</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Расказаць аб асаблівасцях поглядаў кальвіністаў.</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800"/>
              </a:spcAft>
            </a:pPr>
            <a:r>
              <a:rPr lang="be-BY"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3-яя </a:t>
            </a:r>
            <a:r>
              <a:rPr lang="be-BY" sz="14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пара(ст. 89)</a:t>
            </a:r>
            <a:endParaRPr lang="ru-RU"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Назавіце сацыяльную базу лютэранства.</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Назавіце месцы ўзнікнення лютэранскіх абшчын.</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mj-lt"/>
              <a:buAutoNum type="arabicPeriod"/>
            </a:pPr>
            <a:r>
              <a:rPr lang="be-BY" sz="1400" dirty="0">
                <a:latin typeface="Times New Roman" panose="02020603050405020304" pitchFamily="18" charset="0"/>
                <a:ea typeface="Calibri" panose="020F0502020204030204" pitchFamily="34" charset="0"/>
                <a:cs typeface="Times New Roman" panose="02020603050405020304" pitchFamily="18" charset="0"/>
              </a:rPr>
              <a:t>Укажыце асаблівасці поглядаў лютэран.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4768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0013" y="1268933"/>
            <a:ext cx="7662041" cy="4278094"/>
          </a:xfrm>
          <a:prstGeom prst="rect">
            <a:avLst/>
          </a:prstGeom>
        </p:spPr>
        <p:txBody>
          <a:bodyPr wrap="square">
            <a:spAutoFit/>
          </a:bodyPr>
          <a:lstStyle/>
          <a:p>
            <a:pPr>
              <a:lnSpc>
                <a:spcPct val="200000"/>
              </a:lnSpc>
              <a:spcAft>
                <a:spcPts val="800"/>
              </a:spcAft>
            </a:pPr>
            <a:r>
              <a:rPr lang="be-BY"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4-ая </a:t>
            </a:r>
            <a:r>
              <a:rPr lang="be-BY"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пара(ст. 89)</a:t>
            </a:r>
            <a:endParaRPr lang="ru-RU"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dirty="0">
                <a:latin typeface="Times New Roman" panose="02020603050405020304" pitchFamily="18" charset="0"/>
                <a:ea typeface="Calibri" panose="020F0502020204030204" pitchFamily="34" charset="0"/>
                <a:cs typeface="Times New Roman" panose="02020603050405020304" pitchFamily="18" charset="0"/>
              </a:rPr>
              <a:t>Назваць сацыяльную базу антытрынітарыяў.</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mj-lt"/>
              <a:buAutoNum type="arabicPeriod"/>
            </a:pPr>
            <a:r>
              <a:rPr lang="be-BY" dirty="0">
                <a:latin typeface="Times New Roman" panose="02020603050405020304" pitchFamily="18" charset="0"/>
                <a:ea typeface="Calibri" panose="020F0502020204030204" pitchFamily="34" charset="0"/>
                <a:cs typeface="Times New Roman" panose="02020603050405020304" pitchFamily="18" charset="0"/>
              </a:rPr>
              <a:t>Паказаць на карце і адзначыць ў контурных картах месцы ўзнікнення абшчын антытрынітарыятаў.</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800"/>
              </a:spcAft>
            </a:pPr>
            <a:r>
              <a:rPr lang="be-BY"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5-ая </a:t>
            </a:r>
            <a:r>
              <a:rPr lang="be-BY"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пара(ст. 89)</a:t>
            </a:r>
            <a:endParaRPr lang="ru-RU"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0"/>
              </a:spcAft>
              <a:buFont typeface="+mj-lt"/>
              <a:buAutoNum type="arabicPeriod"/>
            </a:pPr>
            <a:r>
              <a:rPr lang="be-BY" dirty="0">
                <a:latin typeface="Times New Roman" panose="02020603050405020304" pitchFamily="18" charset="0"/>
                <a:ea typeface="Calibri" panose="020F0502020204030204" pitchFamily="34" charset="0"/>
                <a:cs typeface="Times New Roman" panose="02020603050405020304" pitchFamily="18" charset="0"/>
              </a:rPr>
              <a:t>Назваць прадстаўнікоў антытрынітарыятаў.</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200000"/>
              </a:lnSpc>
              <a:spcAft>
                <a:spcPts val="800"/>
              </a:spcAft>
              <a:buFont typeface="+mj-lt"/>
              <a:buAutoNum type="arabicPeriod"/>
            </a:pPr>
            <a:r>
              <a:rPr lang="be-BY" dirty="0">
                <a:latin typeface="Times New Roman" panose="02020603050405020304" pitchFamily="18" charset="0"/>
                <a:ea typeface="Calibri" panose="020F0502020204030204" pitchFamily="34" charset="0"/>
                <a:cs typeface="Times New Roman" panose="02020603050405020304" pitchFamily="18" charset="0"/>
              </a:rPr>
              <a:t>Указаць асноўныя ідэі антытрынітарыятаў.</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645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207" y="1366344"/>
            <a:ext cx="9406758" cy="3170099"/>
          </a:xfrm>
          <a:prstGeom prst="rect">
            <a:avLst/>
          </a:prstGeom>
          <a:noFill/>
        </p:spPr>
        <p:txBody>
          <a:bodyPr wrap="square" rtlCol="0">
            <a:spAutoFit/>
          </a:bodyPr>
          <a:lstStyle/>
          <a:p>
            <a:pPr algn="ctr"/>
            <a:r>
              <a:rPr lang="be-BY" sz="4800" b="1" i="1" dirty="0" smtClean="0">
                <a:solidFill>
                  <a:srgbClr val="002060"/>
                </a:solidFill>
                <a:latin typeface="Times New Roman" panose="02020603050405020304" pitchFamily="18" charset="0"/>
                <a:cs typeface="Times New Roman" panose="02020603050405020304" pitchFamily="18" charset="0"/>
              </a:rPr>
              <a:t>Эпіграф урока</a:t>
            </a:r>
          </a:p>
          <a:p>
            <a:pPr algn="ctr"/>
            <a:endParaRPr lang="be-BY" sz="4400" dirty="0" smtClean="0">
              <a:latin typeface="Times New Roman" panose="02020603050405020304" pitchFamily="18" charset="0"/>
              <a:cs typeface="Times New Roman" panose="02020603050405020304" pitchFamily="18" charset="0"/>
            </a:endParaRPr>
          </a:p>
          <a:p>
            <a:r>
              <a:rPr lang="be-BY" sz="3600" dirty="0" smtClean="0">
                <a:latin typeface="Times New Roman" panose="02020603050405020304" pitchFamily="18" charset="0"/>
                <a:cs typeface="Times New Roman" panose="02020603050405020304" pitchFamily="18" charset="0"/>
              </a:rPr>
              <a:t>Раскажы мне – і я забуду,</a:t>
            </a:r>
          </a:p>
          <a:p>
            <a:r>
              <a:rPr lang="be-BY" sz="3600" dirty="0" smtClean="0">
                <a:latin typeface="Times New Roman" panose="02020603050405020304" pitchFamily="18" charset="0"/>
                <a:cs typeface="Times New Roman" panose="02020603050405020304" pitchFamily="18" charset="0"/>
              </a:rPr>
              <a:t>Пакажы мне – і я запомню,</a:t>
            </a:r>
          </a:p>
          <a:p>
            <a:r>
              <a:rPr lang="be-BY" sz="3600" dirty="0" smtClean="0">
                <a:latin typeface="Times New Roman" panose="02020603050405020304" pitchFamily="18" charset="0"/>
                <a:cs typeface="Times New Roman" panose="02020603050405020304" pitchFamily="18" charset="0"/>
              </a:rPr>
              <a:t>Дай мне самому зрабіць гэта – і я зразумею.</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354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6649" y="179882"/>
            <a:ext cx="8666900" cy="523220"/>
          </a:xfrm>
          <a:prstGeom prst="rect">
            <a:avLst/>
          </a:prstGeom>
          <a:noFill/>
        </p:spPr>
        <p:txBody>
          <a:bodyPr wrap="square" rtlCol="0">
            <a:spAutoFit/>
          </a:bodyPr>
          <a:lstStyle/>
          <a:p>
            <a:pPr algn="ctr"/>
            <a:r>
              <a:rPr lang="be-BY" sz="2800" b="1" i="1" dirty="0" smtClean="0">
                <a:latin typeface="Times New Roman" panose="02020603050405020304" pitchFamily="18" charset="0"/>
                <a:cs typeface="Times New Roman" panose="02020603050405020304" pitchFamily="18" charset="0"/>
              </a:rPr>
              <a:t>Запрашаю ў комнату псіхалагічнай разгрузкі</a:t>
            </a:r>
            <a:endParaRPr lang="ru-RU" sz="28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974361"/>
            <a:ext cx="11497456" cy="5078313"/>
          </a:xfrm>
          <a:prstGeom prst="rect">
            <a:avLst/>
          </a:prstGeom>
          <a:noFill/>
        </p:spPr>
        <p:txBody>
          <a:bodyPr wrap="square" rtlCol="0">
            <a:spAutoFit/>
          </a:bodyPr>
          <a:lstStyle/>
          <a:p>
            <a:pPr algn="ctr"/>
            <a:r>
              <a:rPr lang="be-BY" sz="3600" dirty="0" smtClean="0"/>
              <a:t> </a:t>
            </a:r>
            <a:r>
              <a:rPr lang="be-BY" sz="3600" dirty="0" smtClean="0">
                <a:solidFill>
                  <a:srgbClr val="002060"/>
                </a:solidFill>
                <a:latin typeface="Times New Roman" panose="02020603050405020304" pitchFamily="18" charset="0"/>
                <a:cs typeface="Times New Roman" panose="02020603050405020304" pitchFamily="18" charset="0"/>
              </a:rPr>
              <a:t>Уявіце сабе, што мы  з вамі знаходзімся на лясной палянцы. Павольна закрываем вочы. Лёгкі ветрык прыемна абвявае ваш твар, свежае, чыстае паветра прыносіць вам асалоду. Вы раслабіліся, знялі сваю напружанасць. Вакол спяваюць птушкі, ціха гамоняць паміж сабой дрэвы. Вы адпачываеце. На 1-2 вы робіце ўдых, на 3-4 выдых. Цёплае веснавое сонейка прыносіць вам задавальненне. Зноў на 1-2 робім ўдых, 3-4 – выдых. А цяпер зноў вяртаемся на ўрок і прыступаем да працы.</a:t>
            </a:r>
            <a:endParaRPr lang="ru-RU" sz="36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7475" y="115614"/>
            <a:ext cx="6810703" cy="830997"/>
          </a:xfrm>
          <a:prstGeom prst="rect">
            <a:avLst/>
          </a:prstGeom>
          <a:noFill/>
        </p:spPr>
        <p:txBody>
          <a:bodyPr wrap="square" rtlCol="0">
            <a:spAutoFit/>
          </a:bodyPr>
          <a:lstStyle/>
          <a:p>
            <a:pPr algn="ctr"/>
            <a:r>
              <a:rPr lang="be-BY" sz="2400" b="1" i="1" dirty="0" smtClean="0">
                <a:solidFill>
                  <a:srgbClr val="002060"/>
                </a:solidFill>
                <a:latin typeface="Times New Roman" panose="02020603050405020304" pitchFamily="18" charset="0"/>
                <a:cs typeface="Times New Roman" panose="02020603050405020304" pitchFamily="18" charset="0"/>
              </a:rPr>
              <a:t>Праявы і асаблівасці Контррэфармацыі ў ВКЛ</a:t>
            </a:r>
          </a:p>
          <a:p>
            <a:pPr algn="ctr"/>
            <a:r>
              <a:rPr lang="be-BY" sz="2400" b="1" i="1" dirty="0" smtClean="0">
                <a:solidFill>
                  <a:srgbClr val="002060"/>
                </a:solidFill>
                <a:latin typeface="Times New Roman" panose="02020603050405020304" pitchFamily="18" charset="0"/>
                <a:cs typeface="Times New Roman" panose="02020603050405020304" pitchFamily="18" charset="0"/>
              </a:rPr>
              <a:t>Пытанні для абмеркавання ў парах</a:t>
            </a:r>
            <a:endParaRPr lang="ru-RU" sz="2400" b="1" i="1" dirty="0">
              <a:solidFill>
                <a:srgbClr val="00206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83172" y="1282262"/>
            <a:ext cx="8534400" cy="5171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166647" y="1282262"/>
            <a:ext cx="8050925" cy="5713231"/>
          </a:xfrm>
          <a:prstGeom prst="rect">
            <a:avLst/>
          </a:prstGeom>
        </p:spPr>
        <p:txBody>
          <a:bodyPr wrap="square">
            <a:spAutoFit/>
          </a:bodyPr>
          <a:lstStyle/>
          <a:p>
            <a:pPr>
              <a:spcAft>
                <a:spcPts val="800"/>
              </a:spcAft>
            </a:pPr>
            <a:r>
              <a:rPr lang="be-BY"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1-ая пара</a:t>
            </a:r>
            <a:endParaRPr lang="ru-RU"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Якая царква і з дапамогаю якога манаскага ордэна ажыццяўляла Контррэфармацыю?</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Калі з’явіліся езуіты ў ВКЛ?</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2-ая пара</a:t>
            </a:r>
            <a:endParaRPr lang="ru-RU"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Назавіце асноўныя напрамкі дзейнасці езуітаў у </a:t>
            </a:r>
            <a:r>
              <a:rPr lang="be-BY" sz="1600" dirty="0" smtClean="0">
                <a:latin typeface="Times New Roman" panose="02020603050405020304" pitchFamily="18" charset="0"/>
                <a:ea typeface="Calibri" panose="020F0502020204030204" pitchFamily="34" charset="0"/>
                <a:cs typeface="Times New Roman" panose="02020603050405020304" pitchFamily="18" charset="0"/>
              </a:rPr>
              <a:t>ВКЛ</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3-яя пара</a:t>
            </a:r>
            <a:endParaRPr lang="ru-RU"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Дзе і калі была заснавана першая вышэйшая навучальная ўстанова на тэрыторыі ВКЛ?</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Чым былі прывабныя езуіцкія калегіўмы?</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400"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4-ая пара</a:t>
            </a:r>
            <a:endParaRPr lang="ru-RU"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Як называлі прадстаўніка магнацкай сям’і, які дапамагаў ажыццяўленню Контррэфармацыі? Якія прыклады яго дапамогі езуітам вы можаце </a:t>
            </a:r>
            <a:r>
              <a:rPr lang="be-BY" sz="1600" b="1" dirty="0">
                <a:latin typeface="Times New Roman" panose="02020603050405020304" pitchFamily="18" charset="0"/>
                <a:ea typeface="Calibri" panose="020F0502020204030204" pitchFamily="34" charset="0"/>
                <a:cs typeface="Times New Roman" panose="02020603050405020304" pitchFamily="18" charset="0"/>
              </a:rPr>
              <a:t>назваць?</a:t>
            </a:r>
            <a:endParaRPr lang="ru-RU" sz="1600"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be-BY"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5-ая пара</a:t>
            </a:r>
            <a:endParaRPr lang="ru-RU" sz="16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be-BY" sz="1600" dirty="0">
                <a:latin typeface="Times New Roman" panose="02020603050405020304" pitchFamily="18" charset="0"/>
                <a:ea typeface="Calibri" panose="020F0502020204030204" pitchFamily="34" charset="0"/>
                <a:cs typeface="Times New Roman" panose="02020603050405020304" pitchFamily="18" charset="0"/>
              </a:rPr>
              <a:t>Прывесці прыклады </a:t>
            </a:r>
            <a:r>
              <a:rPr lang="be-BY" sz="1600" dirty="0" smtClean="0">
                <a:latin typeface="Times New Roman" panose="02020603050405020304" pitchFamily="18" charset="0"/>
                <a:ea typeface="Calibri" panose="020F0502020204030204" pitchFamily="34" charset="0"/>
                <a:cs typeface="Times New Roman" panose="02020603050405020304" pitchFamily="18" charset="0"/>
              </a:rPr>
              <a:t>барацьбы </a:t>
            </a:r>
            <a:r>
              <a:rPr lang="be-BY" sz="1600" dirty="0">
                <a:latin typeface="Times New Roman" panose="02020603050405020304" pitchFamily="18" charset="0"/>
                <a:ea typeface="Calibri" panose="020F0502020204030204" pitchFamily="34" charset="0"/>
                <a:cs typeface="Times New Roman" panose="02020603050405020304" pitchFamily="18" charset="0"/>
              </a:rPr>
              <a:t>ордэна езуітаў з пратэстантамі.</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be-BY"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7536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364829" y="638653"/>
            <a:ext cx="6989516" cy="5541430"/>
          </a:xfrm>
          <a:prstGeom prst="rect">
            <a:avLst/>
          </a:prstGeom>
        </p:spPr>
      </p:pic>
    </p:spTree>
    <p:extLst>
      <p:ext uri="{BB962C8B-B14F-4D97-AF65-F5344CB8AC3E}">
        <p14:creationId xmlns:p14="http://schemas.microsoft.com/office/powerpoint/2010/main" val="2723371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2303144" y="430204"/>
            <a:ext cx="6838823" cy="5967611"/>
          </a:xfrm>
          <a:prstGeom prst="rect">
            <a:avLst/>
          </a:prstGeom>
        </p:spPr>
      </p:pic>
    </p:spTree>
    <p:extLst>
      <p:ext uri="{BB962C8B-B14F-4D97-AF65-F5344CB8AC3E}">
        <p14:creationId xmlns:p14="http://schemas.microsoft.com/office/powerpoint/2010/main" val="1252580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225" y="2683005"/>
            <a:ext cx="8150772" cy="1046440"/>
          </a:xfrm>
          <a:prstGeom prst="rect">
            <a:avLst/>
          </a:prstGeom>
          <a:noFill/>
        </p:spPr>
        <p:txBody>
          <a:bodyPr wrap="square" rtlCol="0">
            <a:spAutoFit/>
          </a:bodyPr>
          <a:lstStyle/>
          <a:p>
            <a:pPr algn="ctr"/>
            <a:r>
              <a:rPr lang="be-BY" sz="4400" b="1" i="1" dirty="0" smtClean="0">
                <a:solidFill>
                  <a:srgbClr val="002060"/>
                </a:solidFill>
                <a:latin typeface="Times New Roman" panose="02020603050405020304" pitchFamily="18" charset="0"/>
                <a:cs typeface="Times New Roman" panose="02020603050405020304" pitchFamily="18" charset="0"/>
              </a:rPr>
              <a:t>Прывесці ў адпаведнасць</a:t>
            </a:r>
          </a:p>
          <a:p>
            <a:endParaRPr lang="ru-RU" dirty="0"/>
          </a:p>
        </p:txBody>
      </p:sp>
      <p:sp>
        <p:nvSpPr>
          <p:cNvPr id="3" name="TextBox 2"/>
          <p:cNvSpPr txBox="1"/>
          <p:nvPr/>
        </p:nvSpPr>
        <p:spPr>
          <a:xfrm>
            <a:off x="0" y="4146045"/>
            <a:ext cx="4918841" cy="2246769"/>
          </a:xfrm>
          <a:prstGeom prst="rect">
            <a:avLst/>
          </a:prstGeom>
          <a:noFill/>
        </p:spPr>
        <p:txBody>
          <a:bodyPr wrap="square" rtlCol="0">
            <a:spAutoFit/>
          </a:bodyPr>
          <a:lstStyle/>
          <a:p>
            <a:pPr marL="514350" indent="-514350">
              <a:buAutoNum type="arabicPeriod"/>
            </a:pPr>
            <a:r>
              <a:rPr lang="be-BY" sz="2800" dirty="0" smtClean="0">
                <a:latin typeface="Times New Roman" panose="02020603050405020304" pitchFamily="18" charset="0"/>
                <a:cs typeface="Times New Roman" panose="02020603050405020304" pitchFamily="18" charset="0"/>
              </a:rPr>
              <a:t>Сымон Будны</a:t>
            </a:r>
          </a:p>
          <a:p>
            <a:pPr marL="514350" indent="-514350">
              <a:buAutoNum type="arabicPeriod"/>
            </a:pPr>
            <a:endParaRPr lang="be-BY" sz="2800" dirty="0" smtClean="0">
              <a:latin typeface="Times New Roman" panose="02020603050405020304" pitchFamily="18" charset="0"/>
              <a:cs typeface="Times New Roman" panose="02020603050405020304" pitchFamily="18" charset="0"/>
            </a:endParaRPr>
          </a:p>
          <a:p>
            <a:pPr marL="514350" indent="-514350">
              <a:buAutoNum type="arabicPeriod"/>
            </a:pPr>
            <a:r>
              <a:rPr lang="be-BY" sz="2800" dirty="0" smtClean="0">
                <a:latin typeface="Times New Roman" panose="02020603050405020304" pitchFamily="18" charset="0"/>
                <a:cs typeface="Times New Roman" panose="02020603050405020304" pitchFamily="18" charset="0"/>
              </a:rPr>
              <a:t>Васіль Цяпінскі</a:t>
            </a:r>
          </a:p>
          <a:p>
            <a:pPr marL="514350" indent="-514350">
              <a:buAutoNum type="arabicPeriod"/>
            </a:pPr>
            <a:endParaRPr lang="be-BY" sz="2800" dirty="0" smtClean="0">
              <a:latin typeface="Times New Roman" panose="02020603050405020304" pitchFamily="18" charset="0"/>
              <a:cs typeface="Times New Roman" panose="02020603050405020304" pitchFamily="18" charset="0"/>
            </a:endParaRPr>
          </a:p>
          <a:p>
            <a:pPr marL="514350" indent="-514350">
              <a:buAutoNum type="arabicPeriod"/>
            </a:pPr>
            <a:r>
              <a:rPr lang="be-BY" sz="2800" dirty="0" smtClean="0">
                <a:latin typeface="Times New Roman" panose="02020603050405020304" pitchFamily="18" charset="0"/>
                <a:cs typeface="Times New Roman" panose="02020603050405020304" pitchFamily="18" charset="0"/>
              </a:rPr>
              <a:t>Мікалай Радзівіл Чорны</a:t>
            </a:r>
            <a:endParaRPr lang="ru-RU"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049659" y="4071517"/>
            <a:ext cx="5155324" cy="2246769"/>
          </a:xfrm>
          <a:prstGeom prst="rect">
            <a:avLst/>
          </a:prstGeom>
          <a:noFill/>
        </p:spPr>
        <p:txBody>
          <a:bodyPr wrap="square" rtlCol="0">
            <a:spAutoFit/>
          </a:bodyPr>
          <a:lstStyle/>
          <a:p>
            <a:r>
              <a:rPr lang="be-BY" sz="2800" dirty="0" smtClean="0">
                <a:latin typeface="Times New Roman" panose="02020603050405020304" pitchFamily="18" charset="0"/>
                <a:cs typeface="Times New Roman" panose="02020603050405020304" pitchFamily="18" charset="0"/>
              </a:rPr>
              <a:t>а)”Біблія”</a:t>
            </a:r>
          </a:p>
          <a:p>
            <a:endParaRPr lang="be-BY" sz="2800" dirty="0" smtClean="0">
              <a:latin typeface="Times New Roman" panose="02020603050405020304" pitchFamily="18" charset="0"/>
              <a:cs typeface="Times New Roman" panose="02020603050405020304" pitchFamily="18" charset="0"/>
            </a:endParaRPr>
          </a:p>
          <a:p>
            <a:r>
              <a:rPr lang="be-BY" sz="2800" dirty="0" smtClean="0">
                <a:latin typeface="Times New Roman" panose="02020603050405020304" pitchFamily="18" charset="0"/>
                <a:cs typeface="Times New Roman" panose="02020603050405020304" pitchFamily="18" charset="0"/>
              </a:rPr>
              <a:t>б)”Катэхізіс”</a:t>
            </a:r>
          </a:p>
          <a:p>
            <a:endParaRPr lang="be-BY" sz="2800" dirty="0" smtClean="0">
              <a:latin typeface="Times New Roman" panose="02020603050405020304" pitchFamily="18" charset="0"/>
              <a:cs typeface="Times New Roman" panose="02020603050405020304" pitchFamily="18" charset="0"/>
            </a:endParaRPr>
          </a:p>
          <a:p>
            <a:r>
              <a:rPr lang="be-BY" sz="2800" dirty="0" smtClean="0">
                <a:latin typeface="Times New Roman" panose="02020603050405020304" pitchFamily="18" charset="0"/>
                <a:cs typeface="Times New Roman" panose="02020603050405020304" pitchFamily="18" charset="0"/>
              </a:rPr>
              <a:t>в)”Евангелле”</a:t>
            </a:r>
            <a:endParaRPr lang="ru-RU"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751513" y="399010"/>
            <a:ext cx="5719156" cy="1107996"/>
          </a:xfrm>
          <a:prstGeom prst="rect">
            <a:avLst/>
          </a:prstGeom>
          <a:noFill/>
        </p:spPr>
        <p:txBody>
          <a:bodyPr wrap="square" rtlCol="0">
            <a:spAutoFit/>
          </a:bodyPr>
          <a:lstStyle/>
          <a:p>
            <a:r>
              <a:rPr lang="ru-RU" sz="6600" b="1" dirty="0" err="1" smtClean="0">
                <a:solidFill>
                  <a:srgbClr val="FFFF00"/>
                </a:solidFill>
              </a:rPr>
              <a:t>Замацаванне</a:t>
            </a:r>
            <a:endParaRPr lang="ru-RU" sz="6600" b="1"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5807" y="821443"/>
            <a:ext cx="4887311" cy="1569660"/>
          </a:xfrm>
          <a:prstGeom prst="rect">
            <a:avLst/>
          </a:prstGeom>
          <a:noFill/>
        </p:spPr>
        <p:txBody>
          <a:bodyPr wrap="square" rtlCol="0">
            <a:spAutoFit/>
          </a:bodyPr>
          <a:lstStyle/>
          <a:p>
            <a:r>
              <a:rPr lang="be-BY" sz="9600" b="1" i="1" dirty="0" smtClean="0">
                <a:solidFill>
                  <a:srgbClr val="002060"/>
                </a:solidFill>
                <a:latin typeface="Times New Roman" panose="02020603050405020304" pitchFamily="18" charset="0"/>
                <a:cs typeface="Times New Roman" panose="02020603050405020304" pitchFamily="18" charset="0"/>
              </a:rPr>
              <a:t>Адказы</a:t>
            </a:r>
            <a:endParaRPr lang="ru-RU" sz="96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307021" y="2811517"/>
            <a:ext cx="6132786" cy="1446550"/>
          </a:xfrm>
          <a:prstGeom prst="rect">
            <a:avLst/>
          </a:prstGeom>
          <a:noFill/>
        </p:spPr>
        <p:txBody>
          <a:bodyPr wrap="square" rtlCol="0">
            <a:spAutoFit/>
          </a:bodyPr>
          <a:lstStyle/>
          <a:p>
            <a:pPr algn="ctr"/>
            <a:r>
              <a:rPr lang="be-BY" sz="8800" b="1" dirty="0" smtClean="0">
                <a:latin typeface="Times New Roman" panose="02020603050405020304" pitchFamily="18" charset="0"/>
                <a:cs typeface="Times New Roman" panose="02020603050405020304" pitchFamily="18" charset="0"/>
              </a:rPr>
              <a:t>1б, 2в, 3а</a:t>
            </a:r>
            <a:endParaRPr lang="ru-RU" sz="8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696" y="362606"/>
            <a:ext cx="9191297" cy="1015663"/>
          </a:xfrm>
          <a:prstGeom prst="rect">
            <a:avLst/>
          </a:prstGeom>
          <a:noFill/>
        </p:spPr>
        <p:txBody>
          <a:bodyPr wrap="square" rtlCol="0">
            <a:spAutoFit/>
          </a:bodyPr>
          <a:lstStyle/>
          <a:p>
            <a:pPr algn="ctr"/>
            <a:r>
              <a:rPr lang="be-BY" sz="6000" b="1" i="1" dirty="0" smtClean="0">
                <a:solidFill>
                  <a:srgbClr val="002060"/>
                </a:solidFill>
                <a:latin typeface="Times New Roman" panose="02020603050405020304" pitchFamily="18" charset="0"/>
                <a:cs typeface="Times New Roman" panose="02020603050405020304" pitchFamily="18" charset="0"/>
              </a:rPr>
              <a:t>Выкінуць лішняе </a:t>
            </a:r>
            <a:endParaRPr lang="ru-RU" sz="6000" b="1" i="1"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1655379"/>
            <a:ext cx="8907517" cy="3416320"/>
          </a:xfrm>
          <a:prstGeom prst="rect">
            <a:avLst/>
          </a:prstGeom>
          <a:noFill/>
        </p:spPr>
        <p:txBody>
          <a:bodyPr wrap="square" rtlCol="0">
            <a:spAutoFit/>
          </a:bodyPr>
          <a:lstStyle/>
          <a:p>
            <a:pPr marL="742950" indent="-742950">
              <a:buAutoNum type="arabicPeriod"/>
            </a:pPr>
            <a:r>
              <a:rPr lang="be-BY" sz="3600" dirty="0" smtClean="0">
                <a:latin typeface="Times New Roman" panose="02020603050405020304" pitchFamily="18" charset="0"/>
                <a:cs typeface="Times New Roman" panose="02020603050405020304" pitchFamily="18" charset="0"/>
              </a:rPr>
              <a:t>Кальвіністы, лютэране, езуіты.</a:t>
            </a:r>
          </a:p>
          <a:p>
            <a:pPr marL="742950" indent="-742950">
              <a:buAutoNum type="arabicPeriod"/>
            </a:pPr>
            <a:endParaRPr lang="be-BY" sz="3600" dirty="0" smtClean="0">
              <a:latin typeface="Times New Roman" panose="02020603050405020304" pitchFamily="18" charset="0"/>
              <a:cs typeface="Times New Roman" panose="02020603050405020304" pitchFamily="18" charset="0"/>
            </a:endParaRPr>
          </a:p>
          <a:p>
            <a:pPr marL="742950" indent="-742950">
              <a:buAutoNum type="arabicPeriod"/>
            </a:pPr>
            <a:r>
              <a:rPr lang="be-BY" sz="3600" dirty="0" smtClean="0">
                <a:latin typeface="Times New Roman" panose="02020603050405020304" pitchFamily="18" charset="0"/>
                <a:cs typeface="Times New Roman" panose="02020603050405020304" pitchFamily="18" charset="0"/>
              </a:rPr>
              <a:t>Васіль Цяпінскі, Пётр Скарга, Сымон Будны</a:t>
            </a:r>
          </a:p>
          <a:p>
            <a:pPr marL="742950" indent="-742950">
              <a:buAutoNum type="arabicPeriod"/>
            </a:pPr>
            <a:endParaRPr lang="be-BY" sz="3600" dirty="0" smtClean="0">
              <a:latin typeface="Times New Roman" panose="02020603050405020304" pitchFamily="18" charset="0"/>
              <a:cs typeface="Times New Roman" panose="02020603050405020304" pitchFamily="18" charset="0"/>
            </a:endParaRPr>
          </a:p>
          <a:p>
            <a:pPr marL="742950" indent="-742950">
              <a:buAutoNum type="arabicPeriod"/>
            </a:pPr>
            <a:r>
              <a:rPr lang="be-BY" sz="3600" dirty="0" smtClean="0">
                <a:latin typeface="Times New Roman" panose="02020603050405020304" pitchFamily="18" charset="0"/>
                <a:cs typeface="Times New Roman" panose="02020603050405020304" pitchFamily="18" charset="0"/>
              </a:rPr>
              <a:t>1529, 1553, 1569.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7339" y="252248"/>
            <a:ext cx="4698124" cy="1569660"/>
          </a:xfrm>
          <a:prstGeom prst="rect">
            <a:avLst/>
          </a:prstGeom>
          <a:noFill/>
        </p:spPr>
        <p:txBody>
          <a:bodyPr wrap="square" rtlCol="0">
            <a:spAutoFit/>
          </a:bodyPr>
          <a:lstStyle/>
          <a:p>
            <a:r>
              <a:rPr lang="be-BY" sz="9600" b="1" i="1" dirty="0" smtClean="0">
                <a:solidFill>
                  <a:srgbClr val="002060"/>
                </a:solidFill>
                <a:latin typeface="Times New Roman" panose="02020603050405020304" pitchFamily="18" charset="0"/>
                <a:cs typeface="Times New Roman" panose="02020603050405020304" pitchFamily="18" charset="0"/>
              </a:rPr>
              <a:t>Адказы</a:t>
            </a:r>
            <a:endParaRPr lang="ru-RU" sz="96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96814"/>
            <a:ext cx="10310648" cy="3416320"/>
          </a:xfrm>
          <a:prstGeom prst="rect">
            <a:avLst/>
          </a:prstGeom>
          <a:noFill/>
        </p:spPr>
        <p:txBody>
          <a:bodyPr wrap="square" rtlCol="0">
            <a:spAutoFit/>
          </a:bodyPr>
          <a:lstStyle/>
          <a:p>
            <a:pPr marL="1143000" indent="-1143000">
              <a:buAutoNum type="arabicPeriod"/>
            </a:pPr>
            <a:r>
              <a:rPr lang="be-BY" sz="7200" dirty="0" smtClean="0">
                <a:latin typeface="Times New Roman" panose="02020603050405020304" pitchFamily="18" charset="0"/>
                <a:cs typeface="Times New Roman" panose="02020603050405020304" pitchFamily="18" charset="0"/>
              </a:rPr>
              <a:t>Езуіты</a:t>
            </a:r>
          </a:p>
          <a:p>
            <a:pPr marL="1143000" indent="-1143000">
              <a:buAutoNum type="arabicPeriod"/>
            </a:pPr>
            <a:r>
              <a:rPr lang="be-BY" sz="7200" dirty="0" smtClean="0">
                <a:latin typeface="Times New Roman" panose="02020603050405020304" pitchFamily="18" charset="0"/>
                <a:cs typeface="Times New Roman" panose="02020603050405020304" pitchFamily="18" charset="0"/>
              </a:rPr>
              <a:t>Пётр Скарга</a:t>
            </a:r>
          </a:p>
          <a:p>
            <a:pPr marL="1143000" indent="-1143000">
              <a:buAutoNum type="arabicPeriod"/>
            </a:pPr>
            <a:r>
              <a:rPr lang="be-BY" sz="7200" dirty="0" smtClean="0">
                <a:latin typeface="Times New Roman" panose="02020603050405020304" pitchFamily="18" charset="0"/>
                <a:cs typeface="Times New Roman" panose="02020603050405020304" pitchFamily="18" charset="0"/>
              </a:rPr>
              <a:t>1529 г.</a:t>
            </a:r>
            <a:endParaRPr lang="ru-RU" sz="7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334" y="3015661"/>
            <a:ext cx="10358466" cy="1080938"/>
          </a:xfrm>
        </p:spPr>
        <p:txBody>
          <a:bodyPr>
            <a:noAutofit/>
          </a:bodyPr>
          <a:lstStyle/>
          <a:p>
            <a:r>
              <a:rPr lang="ru-RU" sz="3200" b="1" i="1" dirty="0" err="1">
                <a:latin typeface="Times New Roman" panose="02020603050405020304" pitchFamily="18" charset="0"/>
                <a:cs typeface="Times New Roman" panose="02020603050405020304" pitchFamily="18" charset="0"/>
              </a:rPr>
              <a:t>Адгадай</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асобу</a:t>
            </a:r>
            <a:r>
              <a:rPr lang="ru-RU" sz="3200" b="1" i="1" dirty="0">
                <a:latin typeface="Times New Roman" panose="02020603050405020304" pitchFamily="18" charset="0"/>
                <a:cs typeface="Times New Roman" panose="02020603050405020304" pitchFamily="18" charset="0"/>
              </a:rPr>
              <a:t>, дату, </a:t>
            </a:r>
            <a:r>
              <a:rPr lang="ru-RU" sz="3200" b="1" i="1" dirty="0" err="1" smtClean="0">
                <a:latin typeface="Times New Roman" panose="02020603050405020304" pitchFamily="18" charset="0"/>
                <a:cs typeface="Times New Roman" panose="02020603050405020304" pitchFamily="18" charset="0"/>
              </a:rPr>
              <a:t>тэрмін</a:t>
            </a:r>
            <a:r>
              <a:rPr lang="ru-RU" sz="3200" b="1" i="1" dirty="0" smtClean="0">
                <a:latin typeface="Times New Roman" panose="02020603050405020304" pitchFamily="18" charset="0"/>
                <a:cs typeface="Times New Roman" panose="02020603050405020304" pitchFamily="18" charset="0"/>
              </a:rPr>
              <a:t/>
            </a:r>
            <a:br>
              <a:rPr lang="ru-RU" sz="3200" b="1" i="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1.	</a:t>
            </a:r>
            <a:r>
              <a:rPr lang="ru-RU" sz="2800" dirty="0" err="1">
                <a:latin typeface="Times New Roman" panose="02020603050405020304" pitchFamily="18" charset="0"/>
                <a:cs typeface="Times New Roman" panose="02020603050405020304" pitchFamily="18" charset="0"/>
              </a:rPr>
              <a:t>Першы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рэктар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Віленскай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езуіцкай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акадэміі</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Хрысціян-католікаў</a:t>
            </a:r>
            <a:r>
              <a:rPr lang="ru-RU" sz="2800" dirty="0">
                <a:latin typeface="Times New Roman" panose="02020603050405020304" pitchFamily="18" charset="0"/>
                <a:cs typeface="Times New Roman" panose="02020603050405020304" pitchFamily="18" charset="0"/>
              </a:rPr>
              <a:t> у РП у 16 ст. </a:t>
            </a:r>
            <a:r>
              <a:rPr lang="ru-RU" sz="2800" dirty="0" err="1">
                <a:latin typeface="Times New Roman" panose="02020603050405020304" pitchFamily="18" charset="0"/>
                <a:cs typeface="Times New Roman" panose="02020603050405020304" pitchFamily="18" charset="0"/>
              </a:rPr>
              <a:t>называлі</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3.	</a:t>
            </a:r>
            <a:r>
              <a:rPr lang="ru-RU" sz="2800" dirty="0" err="1">
                <a:latin typeface="Times New Roman" panose="02020603050405020304" pitchFamily="18" charset="0"/>
                <a:cs typeface="Times New Roman" panose="02020603050405020304" pitchFamily="18" charset="0"/>
              </a:rPr>
              <a:t>Першыя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манахі-езуіты</a:t>
            </a:r>
            <a:r>
              <a:rPr lang="ru-RU" sz="2800" dirty="0">
                <a:latin typeface="Times New Roman" panose="02020603050405020304" pitchFamily="18" charset="0"/>
                <a:cs typeface="Times New Roman" panose="02020603050405020304" pitchFamily="18" charset="0"/>
              </a:rPr>
              <a:t> ў ВКЛ </a:t>
            </a:r>
            <a:r>
              <a:rPr lang="ru-RU" sz="2800" dirty="0" err="1">
                <a:latin typeface="Times New Roman" panose="02020603050405020304" pitchFamily="18" charset="0"/>
                <a:cs typeface="Times New Roman" panose="02020603050405020304" pitchFamily="18" charset="0"/>
              </a:rPr>
              <a:t>з’явіліся</a:t>
            </a:r>
            <a:r>
              <a:rPr lang="ru-RU" sz="2800" dirty="0">
                <a:latin typeface="Times New Roman" panose="02020603050405020304" pitchFamily="18" charset="0"/>
                <a:cs typeface="Times New Roman" panose="02020603050405020304" pitchFamily="18" charset="0"/>
              </a:rPr>
              <a:t> ў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4.	</a:t>
            </a:r>
            <a:r>
              <a:rPr lang="ru-RU" sz="2800" dirty="0" err="1">
                <a:latin typeface="Times New Roman" panose="02020603050405020304" pitchFamily="18" charset="0"/>
                <a:cs typeface="Times New Roman" panose="02020603050405020304" pitchFamily="18" charset="0"/>
              </a:rPr>
              <a:t>Аўтар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твора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Катэхізіс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прапаведнік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філосаф</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асветнік</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5.	Першая </a:t>
            </a:r>
            <a:r>
              <a:rPr lang="ru-RU" sz="2800" dirty="0" err="1">
                <a:latin typeface="Times New Roman" panose="02020603050405020304" pitchFamily="18" charset="0"/>
                <a:cs typeface="Times New Roman" panose="02020603050405020304" pitchFamily="18" charset="0"/>
              </a:rPr>
              <a:t>кальвінісцкая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абшчына</a:t>
            </a:r>
            <a:r>
              <a:rPr lang="ru-RU" sz="2800" dirty="0">
                <a:latin typeface="Times New Roman" panose="02020603050405020304" pitchFamily="18" charset="0"/>
                <a:cs typeface="Times New Roman" panose="02020603050405020304" pitchFamily="18" charset="0"/>
              </a:rPr>
              <a:t> была </a:t>
            </a:r>
            <a:r>
              <a:rPr lang="ru-RU" sz="2800" dirty="0" err="1">
                <a:latin typeface="Times New Roman" panose="02020603050405020304" pitchFamily="18" charset="0"/>
                <a:cs typeface="Times New Roman" panose="02020603050405020304" pitchFamily="18" charset="0"/>
              </a:rPr>
              <a:t>заснавана</a:t>
            </a:r>
            <a:r>
              <a:rPr lang="ru-RU" sz="2800" dirty="0">
                <a:latin typeface="Times New Roman" panose="02020603050405020304" pitchFamily="18" charset="0"/>
                <a:cs typeface="Times New Roman" panose="02020603050405020304" pitchFamily="18" charset="0"/>
              </a:rPr>
              <a:t> ў </a:t>
            </a:r>
            <a:r>
              <a:rPr lang="ru-RU" sz="2800" dirty="0" err="1">
                <a:latin typeface="Times New Roman" panose="02020603050405020304" pitchFamily="18" charset="0"/>
                <a:cs typeface="Times New Roman" panose="02020603050405020304" pitchFamily="18" charset="0"/>
              </a:rPr>
              <a:t>горадзе</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6.	</a:t>
            </a:r>
            <a:r>
              <a:rPr lang="ru-RU" sz="2800" dirty="0" err="1">
                <a:latin typeface="Times New Roman" panose="02020603050405020304" pitchFamily="18" charset="0"/>
                <a:cs typeface="Times New Roman" panose="02020603050405020304" pitchFamily="18" charset="0"/>
              </a:rPr>
              <a:t>Езуіцкія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сярэднія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навучальныя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установы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называліся</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7.	</a:t>
            </a:r>
            <a:r>
              <a:rPr lang="ru-RU" sz="2800" dirty="0" err="1">
                <a:latin typeface="Times New Roman" panose="02020603050405020304" pitchFamily="18" charset="0"/>
                <a:cs typeface="Times New Roman" panose="02020603050405020304" pitchFamily="18" charset="0"/>
              </a:rPr>
              <a:t>Рэлігійны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рух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супраць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каталіцкай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царквы</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8.	</a:t>
            </a:r>
            <a:r>
              <a:rPr lang="ru-RU" sz="2800" dirty="0" err="1">
                <a:latin typeface="Times New Roman" panose="02020603050405020304" pitchFamily="18" charset="0"/>
                <a:cs typeface="Times New Roman" panose="02020603050405020304" pitchFamily="18" charset="0"/>
              </a:rPr>
              <a:t>Рэлігійна-палітычны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рух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накіраваны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супраць</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Рэфармацыі</a:t>
            </a:r>
            <a:r>
              <a:rPr lang="ru-RU" sz="2800"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9.	</a:t>
            </a:r>
            <a:r>
              <a:rPr lang="ru-RU" sz="2800" dirty="0" err="1">
                <a:latin typeface="Times New Roman" panose="02020603050405020304" pitchFamily="18" charset="0"/>
                <a:cs typeface="Times New Roman" panose="02020603050405020304" pitchFamily="18" charset="0"/>
              </a:rPr>
              <a:t>Віленскі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ваявода</a:t>
            </a:r>
            <a:r>
              <a:rPr lang="ru-RU" sz="2800" dirty="0">
                <a:latin typeface="Times New Roman" panose="02020603050405020304" pitchFamily="18" charset="0"/>
                <a:cs typeface="Times New Roman" panose="02020603050405020304" pitchFamily="18" charset="0"/>
              </a:rPr>
              <a:t>, канцлер ВКЛ, </a:t>
            </a:r>
            <a:r>
              <a:rPr lang="ru-RU" sz="2800" dirty="0" err="1">
                <a:latin typeface="Times New Roman" panose="02020603050405020304" pitchFamily="18" charset="0"/>
                <a:cs typeface="Times New Roman" panose="02020603050405020304" pitchFamily="18" charset="0"/>
              </a:rPr>
              <a:t>заснавальнік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першай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кальвінісцкай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абшчыны</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10.	 Яны </a:t>
            </a:r>
            <a:r>
              <a:rPr lang="ru-RU" sz="2800" dirty="0" err="1">
                <a:latin typeface="Times New Roman" panose="02020603050405020304" pitchFamily="18" charset="0"/>
                <a:cs typeface="Times New Roman" panose="02020603050405020304" pitchFamily="18" charset="0"/>
              </a:rPr>
              <a:t>лічылі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Ісуса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Хрыста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звычайным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чалавекам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выступалі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супраць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смяротнага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пакарання</a:t>
            </a:r>
            <a:r>
              <a:rPr lang="ru-RU" sz="2800" dirty="0">
                <a:latin typeface="Times New Roman" panose="02020603050405020304" pitchFamily="18" charset="0"/>
                <a:cs typeface="Times New Roman" panose="02020603050405020304" pitchFamily="18" charset="0"/>
              </a:rPr>
              <a:t> …</a:t>
            </a:r>
            <a:r>
              <a:rPr lang="ru-RU" sz="2400" dirty="0"/>
              <a:t/>
            </a:r>
            <a:br>
              <a:rPr lang="ru-RU" sz="2400" dirty="0"/>
            </a:br>
            <a:endParaRPr lang="ru-RU" sz="2400" dirty="0"/>
          </a:p>
        </p:txBody>
      </p:sp>
    </p:spTree>
    <p:extLst>
      <p:ext uri="{BB962C8B-B14F-4D97-AF65-F5344CB8AC3E}">
        <p14:creationId xmlns:p14="http://schemas.microsoft.com/office/powerpoint/2010/main" val="23970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807" y="0"/>
            <a:ext cx="9175531" cy="7201972"/>
          </a:xfrm>
          <a:prstGeom prst="rect">
            <a:avLst/>
          </a:prstGeom>
          <a:noFill/>
        </p:spPr>
        <p:txBody>
          <a:bodyPr wrap="square" rtlCol="0">
            <a:spAutoFit/>
          </a:bodyPr>
          <a:lstStyle/>
          <a:p>
            <a:pPr marL="342900" indent="-342900" algn="ctr"/>
            <a:r>
              <a:rPr lang="be-BY" sz="6600" b="1" i="1" dirty="0" smtClean="0">
                <a:solidFill>
                  <a:srgbClr val="002060"/>
                </a:solidFill>
                <a:latin typeface="Times New Roman" panose="02020603050405020304" pitchFamily="18" charset="0"/>
                <a:cs typeface="Times New Roman" panose="02020603050405020304" pitchFamily="18" charset="0"/>
              </a:rPr>
              <a:t>Адказы</a:t>
            </a:r>
            <a:endParaRPr lang="ru-RU" sz="6600" b="1" i="1" dirty="0" smtClean="0">
              <a:solidFill>
                <a:srgbClr val="002060"/>
              </a:solidFill>
              <a:latin typeface="Times New Roman" panose="02020603050405020304" pitchFamily="18" charset="0"/>
              <a:cs typeface="Times New Roman" panose="02020603050405020304" pitchFamily="18" charset="0"/>
            </a:endParaRP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Пётр Скарга</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Дысідэнты</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1569 г.</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Сымон Будны</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Брэст</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Калегіумы</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Рэфармацыя</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Контррэфармацыя</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Мікалай Радзівіл Чорны</a:t>
            </a:r>
          </a:p>
          <a:p>
            <a:pPr marL="342900" indent="-342900">
              <a:buAutoNum type="arabicPeriod"/>
            </a:pPr>
            <a:r>
              <a:rPr lang="be-BY" sz="3600" dirty="0" smtClean="0">
                <a:solidFill>
                  <a:srgbClr val="002060"/>
                </a:solidFill>
                <a:latin typeface="Times New Roman" panose="02020603050405020304" pitchFamily="18" charset="0"/>
                <a:cs typeface="Times New Roman" panose="02020603050405020304" pitchFamily="18" charset="0"/>
              </a:rPr>
              <a:t>Антытрынітарыі</a:t>
            </a:r>
          </a:p>
          <a:p>
            <a:pPr marL="342900" indent="-342900">
              <a:buAutoNum type="arabicPeriod"/>
            </a:pPr>
            <a:endParaRPr lang="be-BY" dirty="0" smtClean="0"/>
          </a:p>
          <a:p>
            <a:pPr marL="342900" indent="-342900">
              <a:buAutoNum type="arabicPeriod"/>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65332" y="3678090"/>
            <a:ext cx="8144134" cy="1373596"/>
          </a:xfrm>
        </p:spPr>
        <p:txBody>
          <a:bodyPr/>
          <a:lstStyle/>
          <a:p>
            <a:r>
              <a:rPr lang="be-BY" dirty="0" smtClean="0">
                <a:latin typeface="Times New Roman" panose="02020603050405020304" pitchFamily="18" charset="0"/>
                <a:cs typeface="Times New Roman" panose="02020603050405020304" pitchFamily="18" charset="0"/>
              </a:rPr>
              <a:t>Тэма ўрока:Рэфармацыя і Контррэфармацыя</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799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8207" y="252248"/>
            <a:ext cx="3310759" cy="646331"/>
          </a:xfrm>
          <a:prstGeom prst="rect">
            <a:avLst/>
          </a:prstGeom>
          <a:noFill/>
        </p:spPr>
        <p:txBody>
          <a:bodyPr wrap="square" rtlCol="0">
            <a:spAutoFit/>
          </a:bodyPr>
          <a:lstStyle/>
          <a:p>
            <a:pPr algn="ctr"/>
            <a:r>
              <a:rPr lang="be-BY" sz="3600" b="1" i="1" dirty="0" smtClean="0">
                <a:solidFill>
                  <a:srgbClr val="002060"/>
                </a:solidFill>
                <a:latin typeface="Times New Roman" panose="02020603050405020304" pitchFamily="18" charset="0"/>
                <a:cs typeface="Times New Roman" panose="02020603050405020304" pitchFamily="18" charset="0"/>
              </a:rPr>
              <a:t>Рэфлексія</a:t>
            </a:r>
            <a:endParaRPr lang="ru-RU" sz="3600" b="1" i="1" dirty="0">
              <a:solidFill>
                <a:srgbClr val="00206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94137" y="1734206"/>
            <a:ext cx="9038897" cy="3662541"/>
          </a:xfrm>
          <a:prstGeom prst="rect">
            <a:avLst/>
          </a:prstGeom>
          <a:noFill/>
        </p:spPr>
        <p:txBody>
          <a:bodyPr wrap="square" rtlCol="0">
            <a:spAutoFit/>
          </a:bodyPr>
          <a:lstStyle/>
          <a:p>
            <a:pPr marL="342900" indent="-342900">
              <a:buAutoNum type="arabicPeriod"/>
            </a:pPr>
            <a:r>
              <a:rPr lang="be-BY" sz="2800" b="1" dirty="0" smtClean="0">
                <a:latin typeface="Times New Roman" panose="02020603050405020304" pitchFamily="18" charset="0"/>
                <a:cs typeface="Times New Roman" panose="02020603050405020304" pitchFamily="18" charset="0"/>
              </a:rPr>
              <a:t>Я сёння даведаўся пра…</a:t>
            </a:r>
          </a:p>
          <a:p>
            <a:pPr marL="342900" indent="-342900">
              <a:buAutoNum type="arabicPeriod"/>
            </a:pPr>
            <a:endParaRPr lang="be-BY" sz="2800" b="1" dirty="0">
              <a:latin typeface="Times New Roman" panose="02020603050405020304" pitchFamily="18" charset="0"/>
              <a:cs typeface="Times New Roman" panose="02020603050405020304" pitchFamily="18" charset="0"/>
            </a:endParaRPr>
          </a:p>
          <a:p>
            <a:pPr marL="342900" indent="-342900">
              <a:buAutoNum type="arabicPeriod"/>
            </a:pPr>
            <a:r>
              <a:rPr lang="be-BY" sz="2800" b="1" dirty="0" smtClean="0">
                <a:latin typeface="Times New Roman" panose="02020603050405020304" pitchFamily="18" charset="0"/>
                <a:cs typeface="Times New Roman" panose="02020603050405020304" pitchFamily="18" charset="0"/>
              </a:rPr>
              <a:t>Мяне на ўроку зацікавіла…</a:t>
            </a:r>
          </a:p>
          <a:p>
            <a:pPr marL="342900" indent="-342900">
              <a:buAutoNum type="arabicPeriod"/>
            </a:pPr>
            <a:endParaRPr lang="be-BY" sz="2800" b="1" dirty="0">
              <a:latin typeface="Times New Roman" panose="02020603050405020304" pitchFamily="18" charset="0"/>
              <a:cs typeface="Times New Roman" panose="02020603050405020304" pitchFamily="18" charset="0"/>
            </a:endParaRPr>
          </a:p>
          <a:p>
            <a:pPr marL="342900" indent="-342900">
              <a:buAutoNum type="arabicPeriod"/>
            </a:pPr>
            <a:r>
              <a:rPr lang="be-BY" sz="2800" b="1" dirty="0" smtClean="0">
                <a:latin typeface="Times New Roman" panose="02020603050405020304" pitchFamily="18" charset="0"/>
                <a:cs typeface="Times New Roman" panose="02020603050405020304" pitchFamily="18" charset="0"/>
              </a:rPr>
              <a:t>Мне бы хацелася больш даведацца…</a:t>
            </a:r>
          </a:p>
          <a:p>
            <a:pPr marL="342900" indent="-342900">
              <a:buAutoNum type="arabicPeriod"/>
            </a:pPr>
            <a:endParaRPr lang="be-BY" sz="2800" b="1" dirty="0">
              <a:latin typeface="Times New Roman" panose="02020603050405020304" pitchFamily="18" charset="0"/>
              <a:cs typeface="Times New Roman" panose="02020603050405020304" pitchFamily="18" charset="0"/>
            </a:endParaRPr>
          </a:p>
          <a:p>
            <a:pPr marL="342900" indent="-342900">
              <a:buAutoNum type="arabicPeriod"/>
            </a:pPr>
            <a:endParaRPr lang="be-BY" sz="2800" b="1" dirty="0" smtClean="0">
              <a:latin typeface="Times New Roman" panose="02020603050405020304" pitchFamily="18" charset="0"/>
              <a:cs typeface="Times New Roman" panose="02020603050405020304" pitchFamily="18" charset="0"/>
            </a:endParaRPr>
          </a:p>
          <a:p>
            <a:pPr marL="342900" indent="-342900">
              <a:buAutoNum type="arabicPeriod"/>
            </a:pPr>
            <a:endParaRPr lang="be-BY" dirty="0"/>
          </a:p>
          <a:p>
            <a:pPr marL="342900" indent="-342900">
              <a:buAutoNum type="arabicPeriod"/>
            </a:pPr>
            <a:endParaRPr lang="ru-RU" dirty="0"/>
          </a:p>
        </p:txBody>
      </p:sp>
    </p:spTree>
    <p:extLst>
      <p:ext uri="{BB962C8B-B14F-4D97-AF65-F5344CB8AC3E}">
        <p14:creationId xmlns:p14="http://schemas.microsoft.com/office/powerpoint/2010/main" val="2997954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581" y="1121090"/>
            <a:ext cx="9613861" cy="1080938"/>
          </a:xfrm>
        </p:spPr>
        <p:txBody>
          <a:bodyPr>
            <a:normAutofit fontScale="90000"/>
          </a:bodyPr>
          <a:lstStyle/>
          <a:p>
            <a:r>
              <a:rPr lang="be-BY" sz="5300" b="1" i="1" dirty="0" smtClean="0">
                <a:latin typeface="Times New Roman" panose="02020603050405020304" pitchFamily="18" charset="0"/>
                <a:cs typeface="Times New Roman" panose="02020603050405020304" pitchFamily="18" charset="0"/>
              </a:rPr>
              <a:t>Хатняе заданне:</a:t>
            </a:r>
            <a:r>
              <a:rPr lang="be-BY" dirty="0" smtClean="0"/>
              <a:t/>
            </a:r>
            <a:br>
              <a:rPr lang="be-BY" dirty="0" smtClean="0"/>
            </a:br>
            <a:r>
              <a:rPr lang="be-BY" dirty="0" smtClean="0"/>
              <a:t/>
            </a:r>
            <a:br>
              <a:rPr lang="be-BY" dirty="0" smtClean="0"/>
            </a:br>
            <a:endParaRPr lang="ru-RU" dirty="0"/>
          </a:p>
        </p:txBody>
      </p:sp>
      <p:sp>
        <p:nvSpPr>
          <p:cNvPr id="3" name="Прямоугольник 2"/>
          <p:cNvSpPr/>
          <p:nvPr/>
        </p:nvSpPr>
        <p:spPr>
          <a:xfrm>
            <a:off x="546538" y="2331120"/>
            <a:ext cx="8355724" cy="3046988"/>
          </a:xfrm>
          <a:prstGeom prst="rect">
            <a:avLst/>
          </a:prstGeom>
        </p:spPr>
        <p:txBody>
          <a:bodyPr wrap="square">
            <a:spAutoFit/>
          </a:bodyPr>
          <a:lstStyle/>
          <a:p>
            <a:r>
              <a:rPr lang="ru-RU" sz="3200" b="1" dirty="0">
                <a:latin typeface="Times New Roman" panose="02020603050405020304" pitchFamily="18" charset="0"/>
                <a:cs typeface="Times New Roman" panose="02020603050405020304" pitchFamily="18" charset="0"/>
              </a:rPr>
              <a:t>Падрыхтаваць </a:t>
            </a:r>
            <a:r>
              <a:rPr lang="ru-RU" sz="3200" b="1" dirty="0" err="1">
                <a:latin typeface="Times New Roman" panose="02020603050405020304" pitchFamily="18" charset="0"/>
                <a:cs typeface="Times New Roman" panose="02020603050405020304" pitchFamily="18" charset="0"/>
              </a:rPr>
              <a:t>паведамленні</a:t>
            </a:r>
            <a:r>
              <a:rPr lang="ru-RU" sz="3200" b="1" dirty="0">
                <a:latin typeface="Times New Roman" panose="02020603050405020304" pitchFamily="18" charset="0"/>
                <a:cs typeface="Times New Roman" panose="02020603050405020304" pitchFamily="18" charset="0"/>
              </a:rPr>
              <a:t> на </a:t>
            </a:r>
            <a:r>
              <a:rPr lang="ru-RU" sz="3200" b="1" dirty="0" err="1">
                <a:latin typeface="Times New Roman" panose="02020603050405020304" pitchFamily="18" charset="0"/>
                <a:cs typeface="Times New Roman" panose="02020603050405020304" pitchFamily="18" charset="0"/>
              </a:rPr>
              <a:t>выбар</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аб</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жыцці</a:t>
            </a:r>
            <a:r>
              <a:rPr lang="ru-RU" sz="3200" b="1" dirty="0">
                <a:latin typeface="Times New Roman" panose="02020603050405020304" pitchFamily="18" charset="0"/>
                <a:cs typeface="Times New Roman" panose="02020603050405020304" pitchFamily="18" charset="0"/>
              </a:rPr>
              <a:t> і </a:t>
            </a:r>
            <a:r>
              <a:rPr lang="ru-RU" sz="3200" b="1" dirty="0" err="1">
                <a:latin typeface="Times New Roman" panose="02020603050405020304" pitchFamily="18" charset="0"/>
                <a:cs typeface="Times New Roman" panose="02020603050405020304" pitchFamily="18" charset="0"/>
              </a:rPr>
              <a:t>дзейнасці</a:t>
            </a:r>
            <a:r>
              <a:rPr lang="ru-RU" sz="3200" b="1" dirty="0">
                <a:latin typeface="Times New Roman" panose="02020603050405020304" pitchFamily="18" charset="0"/>
                <a:cs typeface="Times New Roman" panose="02020603050405020304" pitchFamily="18" charset="0"/>
              </a:rPr>
              <a:t>:</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 </a:t>
            </a:r>
            <a:r>
              <a:rPr lang="ru-RU" sz="3200" b="1" dirty="0" smtClean="0">
                <a:latin typeface="Times New Roman" panose="02020603050405020304" pitchFamily="18" charset="0"/>
                <a:cs typeface="Times New Roman" panose="02020603050405020304" pitchFamily="18" charset="0"/>
              </a:rPr>
              <a:t>  ●</a:t>
            </a:r>
            <a:r>
              <a:rPr lang="ru-RU" sz="3200" b="1" dirty="0" err="1" smtClean="0">
                <a:latin typeface="Times New Roman" panose="02020603050405020304" pitchFamily="18" charset="0"/>
                <a:cs typeface="Times New Roman" panose="02020603050405020304" pitchFamily="18" charset="0"/>
              </a:rPr>
              <a:t>Пятра</a:t>
            </a:r>
            <a:r>
              <a:rPr lang="ru-RU" sz="3200" b="1" dirty="0" smtClean="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Скаргі</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   ●</a:t>
            </a:r>
            <a:r>
              <a:rPr lang="ru-RU" sz="3200" b="1" dirty="0" err="1" smtClean="0">
                <a:latin typeface="Times New Roman" panose="02020603050405020304" pitchFamily="18" charset="0"/>
                <a:cs typeface="Times New Roman" panose="02020603050405020304" pitchFamily="18" charset="0"/>
              </a:rPr>
              <a:t>Мікалая</a:t>
            </a:r>
            <a:r>
              <a:rPr lang="ru-RU" sz="3200" b="1" dirty="0" smtClean="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Радзівіла</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Чорнага</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   ●</a:t>
            </a:r>
            <a:r>
              <a:rPr lang="ru-RU" sz="3200" b="1" dirty="0" err="1" smtClean="0">
                <a:latin typeface="Times New Roman" panose="02020603050405020304" pitchFamily="18" charset="0"/>
                <a:cs typeface="Times New Roman" panose="02020603050405020304" pitchFamily="18" charset="0"/>
              </a:rPr>
              <a:t>Васіля</a:t>
            </a:r>
            <a:r>
              <a:rPr lang="ru-RU" sz="3200" b="1" dirty="0" smtClean="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Цяпінскага</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   ●</a:t>
            </a:r>
            <a:r>
              <a:rPr lang="ru-RU" sz="3200" b="1" dirty="0" err="1" smtClean="0">
                <a:latin typeface="Times New Roman" panose="02020603050405020304" pitchFamily="18" charset="0"/>
                <a:cs typeface="Times New Roman" panose="02020603050405020304" pitchFamily="18" charset="0"/>
              </a:rPr>
              <a:t>Сымона</a:t>
            </a:r>
            <a:r>
              <a:rPr lang="ru-RU" sz="3200" b="1" dirty="0" smtClean="0">
                <a:latin typeface="Times New Roman" panose="02020603050405020304" pitchFamily="18" charset="0"/>
                <a:cs typeface="Times New Roman" panose="02020603050405020304" pitchFamily="18" charset="0"/>
              </a:rPr>
              <a:t> </a:t>
            </a:r>
            <a:r>
              <a:rPr lang="ru-RU" sz="3200" b="1" dirty="0" err="1" smtClean="0">
                <a:latin typeface="Times New Roman" panose="02020603050405020304" pitchFamily="18" charset="0"/>
                <a:cs typeface="Times New Roman" panose="02020603050405020304" pitchFamily="18" charset="0"/>
              </a:rPr>
              <a:t>Буднага</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937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83117" y="315310"/>
            <a:ext cx="2627586" cy="646331"/>
          </a:xfrm>
          <a:prstGeom prst="rect">
            <a:avLst/>
          </a:prstGeom>
          <a:noFill/>
        </p:spPr>
        <p:txBody>
          <a:bodyPr wrap="square" rtlCol="0">
            <a:spAutoFit/>
          </a:bodyPr>
          <a:lstStyle/>
          <a:p>
            <a:pPr algn="ctr"/>
            <a:r>
              <a:rPr lang="be-BY" sz="3600" b="1" i="1" dirty="0" smtClean="0">
                <a:solidFill>
                  <a:srgbClr val="002060"/>
                </a:solidFill>
                <a:latin typeface="Times New Roman" panose="02020603050405020304" pitchFamily="18" charset="0"/>
                <a:cs typeface="Times New Roman" panose="02020603050405020304" pitchFamily="18" charset="0"/>
              </a:rPr>
              <a:t>План урока</a:t>
            </a:r>
            <a:endParaRPr lang="ru-RU" sz="36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89186" y="1208690"/>
            <a:ext cx="12234042" cy="3785652"/>
          </a:xfrm>
          <a:prstGeom prst="rect">
            <a:avLst/>
          </a:prstGeom>
          <a:noFill/>
        </p:spPr>
        <p:txBody>
          <a:bodyPr wrap="square" rtlCol="0">
            <a:spAutoFit/>
          </a:bodyPr>
          <a:lstStyle/>
          <a:p>
            <a:r>
              <a:rPr lang="be-BY" sz="4800" dirty="0" smtClean="0">
                <a:latin typeface="Times New Roman" panose="02020603050405020304" pitchFamily="18" charset="0"/>
                <a:cs typeface="Times New Roman" panose="02020603050405020304" pitchFamily="18" charset="0"/>
              </a:rPr>
              <a:t>1.Перадумовы і прычыны Рэфармацыі</a:t>
            </a:r>
          </a:p>
          <a:p>
            <a:r>
              <a:rPr lang="be-BY" sz="4800" dirty="0" smtClean="0">
                <a:latin typeface="Times New Roman" panose="02020603050405020304" pitchFamily="18" charset="0"/>
                <a:cs typeface="Times New Roman" panose="02020603050405020304" pitchFamily="18" charset="0"/>
              </a:rPr>
              <a:t>2.Асноўныя кірункі Рэфармацыі</a:t>
            </a:r>
          </a:p>
          <a:p>
            <a:r>
              <a:rPr lang="be-BY" sz="4800" dirty="0" smtClean="0">
                <a:latin typeface="Times New Roman" panose="02020603050405020304" pitchFamily="18" charset="0"/>
                <a:cs typeface="Times New Roman" panose="02020603050405020304" pitchFamily="18" charset="0"/>
              </a:rPr>
              <a:t>3.Праявы і асаблівасці Контррэфармацыі ў ВКЛ</a:t>
            </a:r>
          </a:p>
          <a:p>
            <a:r>
              <a:rPr lang="be-BY" sz="4800" dirty="0" smtClean="0">
                <a:latin typeface="Times New Roman" panose="02020603050405020304" pitchFamily="18" charset="0"/>
                <a:cs typeface="Times New Roman" panose="02020603050405020304" pitchFamily="18" charset="0"/>
              </a:rPr>
              <a:t>4.Вынікі Рэфармацыі і Контррэфармацыі</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676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2579" y="315310"/>
            <a:ext cx="6474373" cy="830997"/>
          </a:xfrm>
          <a:prstGeom prst="rect">
            <a:avLst/>
          </a:prstGeom>
          <a:noFill/>
        </p:spPr>
        <p:txBody>
          <a:bodyPr wrap="square" rtlCol="0">
            <a:spAutoFit/>
          </a:bodyPr>
          <a:lstStyle/>
          <a:p>
            <a:pPr algn="ctr"/>
            <a:r>
              <a:rPr lang="be-BY" sz="4800" b="1" i="1" dirty="0" smtClean="0">
                <a:solidFill>
                  <a:srgbClr val="002060"/>
                </a:solidFill>
                <a:latin typeface="Times New Roman" panose="02020603050405020304" pitchFamily="18" charset="0"/>
                <a:cs typeface="Times New Roman" panose="02020603050405020304" pitchFamily="18" charset="0"/>
              </a:rPr>
              <a:t>Мэтапакладанне</a:t>
            </a:r>
            <a:endParaRPr lang="ru-RU" sz="4800" b="1" i="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73572" y="1545021"/>
            <a:ext cx="11645462" cy="584775"/>
          </a:xfrm>
          <a:prstGeom prst="rect">
            <a:avLst/>
          </a:prstGeom>
          <a:noFill/>
        </p:spPr>
        <p:txBody>
          <a:bodyPr wrap="square" rtlCol="0">
            <a:spAutoFit/>
          </a:bodyPr>
          <a:lstStyle/>
          <a:p>
            <a:r>
              <a:rPr lang="be-BY" sz="3200" dirty="0" smtClean="0">
                <a:latin typeface="Times New Roman" panose="02020603050405020304" pitchFamily="18" charset="0"/>
                <a:cs typeface="Times New Roman" panose="02020603050405020304" pitchFamily="18" charset="0"/>
              </a:rPr>
              <a:t>Перадумовы       Прычыны       Кірункі        Дзеячы    </a:t>
            </a:r>
            <a:endParaRPr lang="ru-RU"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7145" y="2528510"/>
            <a:ext cx="8881242" cy="584775"/>
          </a:xfrm>
          <a:prstGeom prst="rect">
            <a:avLst/>
          </a:prstGeom>
          <a:noFill/>
        </p:spPr>
        <p:txBody>
          <a:bodyPr wrap="square" rtlCol="0">
            <a:spAutoFit/>
          </a:bodyPr>
          <a:lstStyle/>
          <a:p>
            <a:r>
              <a:rPr lang="be-BY" sz="3200" dirty="0" smtClean="0">
                <a:latin typeface="Times New Roman" panose="02020603050405020304" pitchFamily="18" charset="0"/>
                <a:cs typeface="Times New Roman" panose="02020603050405020304" pitchFamily="18" charset="0"/>
              </a:rPr>
              <a:t>Асаблівасці         Вынікі</a:t>
            </a:r>
            <a:endParaRPr lang="ru-RU" sz="3200" dirty="0">
              <a:latin typeface="Times New Roman" panose="02020603050405020304" pitchFamily="18" charset="0"/>
              <a:cs typeface="Times New Roman" panose="02020603050405020304" pitchFamily="18" charset="0"/>
            </a:endParaRPr>
          </a:p>
        </p:txBody>
      </p:sp>
      <p:cxnSp>
        <p:nvCxnSpPr>
          <p:cNvPr id="6" name="Прямая со стрелкой 5"/>
          <p:cNvCxnSpPr/>
          <p:nvPr/>
        </p:nvCxnSpPr>
        <p:spPr>
          <a:xfrm flipV="1">
            <a:off x="2490952" y="1849821"/>
            <a:ext cx="483476" cy="1051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4879118" y="1849821"/>
            <a:ext cx="47064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907307" y="1849821"/>
            <a:ext cx="699247" cy="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9028387" y="1837408"/>
            <a:ext cx="1089212"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2490952" y="2850776"/>
            <a:ext cx="655660" cy="13448"/>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46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2179" y="696724"/>
            <a:ext cx="6219651" cy="707886"/>
          </a:xfrm>
          <a:prstGeom prst="rect">
            <a:avLst/>
          </a:prstGeom>
          <a:noFill/>
        </p:spPr>
        <p:txBody>
          <a:bodyPr wrap="square" rtlCol="0">
            <a:spAutoFit/>
          </a:bodyPr>
          <a:lstStyle/>
          <a:p>
            <a:pPr algn="ctr"/>
            <a:r>
              <a:rPr lang="be-BY" sz="4000" b="1" dirty="0" smtClean="0">
                <a:solidFill>
                  <a:srgbClr val="002060"/>
                </a:solidFill>
                <a:latin typeface="Times New Roman" panose="02020603050405020304" pitchFamily="18" charset="0"/>
                <a:cs typeface="Times New Roman" panose="02020603050405020304" pitchFamily="18" charset="0"/>
              </a:rPr>
              <a:t>Установачнае пытанне:</a:t>
            </a:r>
            <a:endParaRPr lang="ru-RU" sz="4000" b="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60153" y="881390"/>
            <a:ext cx="8754036" cy="523220"/>
          </a:xfrm>
          <a:prstGeom prst="rect">
            <a:avLst/>
          </a:prstGeom>
          <a:noFill/>
        </p:spPr>
        <p:txBody>
          <a:bodyPr wrap="square" rtlCol="0">
            <a:spAutoFit/>
          </a:bodyPr>
          <a:lstStyle/>
          <a:p>
            <a:endParaRPr lang="ru-RU" sz="2800" dirty="0"/>
          </a:p>
        </p:txBody>
      </p:sp>
      <p:sp>
        <p:nvSpPr>
          <p:cNvPr id="4" name="TextBox 3"/>
          <p:cNvSpPr txBox="1"/>
          <p:nvPr/>
        </p:nvSpPr>
        <p:spPr>
          <a:xfrm>
            <a:off x="416857" y="2285999"/>
            <a:ext cx="9610011" cy="1323439"/>
          </a:xfrm>
          <a:prstGeom prst="rect">
            <a:avLst/>
          </a:prstGeom>
          <a:noFill/>
        </p:spPr>
        <p:txBody>
          <a:bodyPr wrap="square" rtlCol="0">
            <a:spAutoFit/>
          </a:bodyPr>
          <a:lstStyle/>
          <a:p>
            <a:r>
              <a:rPr lang="be-BY" sz="4000" dirty="0">
                <a:latin typeface="Times New Roman" panose="02020603050405020304" pitchFamily="18" charset="0"/>
                <a:cs typeface="Times New Roman" panose="02020603050405020304" pitchFamily="18" charset="0"/>
              </a:rPr>
              <a:t>Ш</a:t>
            </a:r>
            <a:r>
              <a:rPr lang="be-BY" sz="4000" dirty="0" smtClean="0">
                <a:latin typeface="Times New Roman" panose="02020603050405020304" pitchFamily="18" charset="0"/>
                <a:cs typeface="Times New Roman" panose="02020603050405020304" pitchFamily="18" charset="0"/>
              </a:rPr>
              <a:t>то прынесла больш карысці – Рэфармацыя ці Контррэфармацыя?</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931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26124" y="-682450"/>
            <a:ext cx="12192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be-BY" sz="4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be-BY" sz="40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be-BY" sz="4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e-BY" sz="6000" b="1" i="1" u="none" strike="noStrike" cap="none" normalizeH="0" baseline="0" dirty="0" smtClean="0">
                <a:ln>
                  <a:noFill/>
                </a:ln>
                <a:solidFill>
                  <a:srgbClr val="002060"/>
                </a:solidFill>
                <a:effectLst/>
                <a:latin typeface="Times New Roman" panose="02020603050405020304" pitchFamily="18" charset="0"/>
                <a:ea typeface="Calibri" pitchFamily="34" charset="0"/>
                <a:cs typeface="Times New Roman" panose="02020603050405020304" pitchFamily="18" charset="0"/>
              </a:rPr>
              <a:t>Слоўнік</a:t>
            </a:r>
            <a:endParaRPr kumimoji="0" lang="ru-RU" sz="6000" b="1" i="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be-BY" sz="4000" b="1" dirty="0">
              <a:solidFill>
                <a:srgbClr val="002060"/>
              </a:solidFill>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e-BY" sz="4400" b="1" i="1" u="none" strike="noStrike" cap="none" normalizeH="0" baseline="0" dirty="0" smtClean="0">
                <a:ln>
                  <a:noFill/>
                </a:ln>
                <a:solidFill>
                  <a:srgbClr val="002060"/>
                </a:solidFill>
                <a:effectLst/>
                <a:latin typeface="Times New Roman" panose="02020603050405020304" pitchFamily="18" charset="0"/>
                <a:ea typeface="Calibri" pitchFamily="34" charset="0"/>
                <a:cs typeface="Times New Roman" panose="02020603050405020304" pitchFamily="18" charset="0"/>
              </a:rPr>
              <a:t>Рэфармацыя</a:t>
            </a:r>
            <a:r>
              <a:rPr kumimoji="0" lang="be-BY" sz="4000" b="1" i="1" u="none" strike="noStrike" cap="none" normalizeH="0" baseline="0" dirty="0" smtClean="0">
                <a:ln>
                  <a:noFill/>
                </a:ln>
                <a:solidFill>
                  <a:srgbClr val="002060"/>
                </a:solidFill>
                <a:effectLst/>
                <a:latin typeface="Times New Roman" panose="02020603050405020304" pitchFamily="18" charset="0"/>
                <a:ea typeface="Calibri" pitchFamily="34" charset="0"/>
                <a:cs typeface="Times New Roman" panose="02020603050405020304" pitchFamily="18" charset="0"/>
              </a:rPr>
              <a:t> </a:t>
            </a:r>
            <a:r>
              <a:rPr kumimoji="0" lang="be-BY" sz="40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be-BY" sz="40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рэлігійны, сацыяльны і палітычны рух, накіраваны супраць засілля Каталіцкага касцёла</a:t>
            </a:r>
            <a:endParaRPr kumimoji="0" lang="ru-RU" sz="4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5821" y="2265008"/>
            <a:ext cx="10531366" cy="2000548"/>
          </a:xfrm>
          <a:prstGeom prst="rect">
            <a:avLst/>
          </a:prstGeom>
        </p:spPr>
        <p:txBody>
          <a:bodyPr wrap="square">
            <a:spAutoFit/>
          </a:bodyPr>
          <a:lstStyle/>
          <a:p>
            <a:pPr lvl="0" eaLnBrk="0" fontAlgn="base" hangingPunct="0">
              <a:spcBef>
                <a:spcPct val="0"/>
              </a:spcBef>
              <a:spcAft>
                <a:spcPct val="0"/>
              </a:spcAft>
            </a:pPr>
            <a:r>
              <a:rPr lang="be-BY" sz="4400" b="1" i="1" dirty="0">
                <a:solidFill>
                  <a:srgbClr val="002060"/>
                </a:solidFill>
                <a:latin typeface="Times New Roman" panose="02020603050405020304" pitchFamily="18" charset="0"/>
                <a:ea typeface="Calibri" pitchFamily="34" charset="0"/>
                <a:cs typeface="Times New Roman" panose="02020603050405020304" pitchFamily="18" charset="0"/>
              </a:rPr>
              <a:t>Контррэфармацыя</a:t>
            </a:r>
            <a:r>
              <a:rPr lang="be-BY" sz="4000" b="1" dirty="0">
                <a:latin typeface="Times New Roman" panose="02020603050405020304" pitchFamily="18" charset="0"/>
                <a:ea typeface="Calibri" pitchFamily="34" charset="0"/>
                <a:cs typeface="Times New Roman" panose="02020603050405020304" pitchFamily="18" charset="0"/>
              </a:rPr>
              <a:t> </a:t>
            </a:r>
            <a:r>
              <a:rPr lang="be-BY" sz="4000" dirty="0">
                <a:latin typeface="Times New Roman" panose="02020603050405020304" pitchFamily="18" charset="0"/>
                <a:ea typeface="Calibri" pitchFamily="34" charset="0"/>
                <a:cs typeface="Times New Roman" panose="02020603050405020304" pitchFamily="18" charset="0"/>
              </a:rPr>
              <a:t>– </a:t>
            </a:r>
            <a:endParaRPr lang="be-BY" sz="4000" dirty="0" smtClean="0">
              <a:latin typeface="Times New Roman" panose="02020603050405020304" pitchFamily="18" charset="0"/>
              <a:ea typeface="Calibri" pitchFamily="34" charset="0"/>
              <a:cs typeface="Times New Roman" panose="02020603050405020304" pitchFamily="18" charset="0"/>
            </a:endParaRPr>
          </a:p>
          <a:p>
            <a:pPr lvl="0" eaLnBrk="0" fontAlgn="base" hangingPunct="0">
              <a:spcBef>
                <a:spcPct val="0"/>
              </a:spcBef>
              <a:spcAft>
                <a:spcPct val="0"/>
              </a:spcAft>
            </a:pPr>
            <a:r>
              <a:rPr lang="be-BY" sz="4000" dirty="0" smtClean="0">
                <a:latin typeface="Times New Roman" panose="02020603050405020304" pitchFamily="18" charset="0"/>
                <a:ea typeface="Calibri" pitchFamily="34" charset="0"/>
                <a:cs typeface="Times New Roman" panose="02020603050405020304" pitchFamily="18" charset="0"/>
              </a:rPr>
              <a:t>рэлігійна-палітычны </a:t>
            </a:r>
            <a:r>
              <a:rPr lang="be-BY" sz="4000" dirty="0">
                <a:latin typeface="Times New Roman" panose="02020603050405020304" pitchFamily="18" charset="0"/>
                <a:ea typeface="Calibri" pitchFamily="34" charset="0"/>
                <a:cs typeface="Times New Roman" panose="02020603050405020304" pitchFamily="18" charset="0"/>
              </a:rPr>
              <a:t>рух, накіраваны супраць </a:t>
            </a:r>
            <a:r>
              <a:rPr lang="be-BY" sz="4000" dirty="0" smtClean="0">
                <a:latin typeface="Times New Roman" panose="02020603050405020304" pitchFamily="18" charset="0"/>
                <a:ea typeface="Calibri" pitchFamily="34" charset="0"/>
                <a:cs typeface="Times New Roman" panose="02020603050405020304" pitchFamily="18" charset="0"/>
              </a:rPr>
              <a:t>рэфармацыі</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098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1848" y="2104024"/>
            <a:ext cx="10788423" cy="1384995"/>
          </a:xfrm>
          <a:prstGeom prst="rect">
            <a:avLst/>
          </a:prstGeom>
        </p:spPr>
        <p:txBody>
          <a:bodyPr wrap="square">
            <a:spAutoFit/>
          </a:bodyPr>
          <a:lstStyle/>
          <a:p>
            <a:pPr lvl="0" eaLnBrk="0" fontAlgn="base" hangingPunct="0">
              <a:spcBef>
                <a:spcPct val="0"/>
              </a:spcBef>
              <a:spcAft>
                <a:spcPct val="0"/>
              </a:spcAft>
            </a:pPr>
            <a:r>
              <a:rPr lang="be-BY" sz="4400" b="1" i="1" dirty="0">
                <a:solidFill>
                  <a:srgbClr val="002060"/>
                </a:solidFill>
                <a:latin typeface="Times New Roman" panose="02020603050405020304" pitchFamily="18" charset="0"/>
                <a:ea typeface="Calibri" pitchFamily="34" charset="0"/>
                <a:cs typeface="Times New Roman" panose="02020603050405020304" pitchFamily="18" charset="0"/>
              </a:rPr>
              <a:t>Калегіум</a:t>
            </a:r>
            <a:r>
              <a:rPr lang="be-BY" sz="4000" b="1" i="1" dirty="0">
                <a:latin typeface="Times New Roman" panose="02020603050405020304" pitchFamily="18" charset="0"/>
                <a:ea typeface="Calibri" pitchFamily="34" charset="0"/>
                <a:cs typeface="Times New Roman" panose="02020603050405020304" pitchFamily="18" charset="0"/>
              </a:rPr>
              <a:t> </a:t>
            </a:r>
            <a:r>
              <a:rPr lang="be-BY" sz="4000" dirty="0">
                <a:latin typeface="Times New Roman" panose="02020603050405020304" pitchFamily="18" charset="0"/>
                <a:ea typeface="Calibri" pitchFamily="34" charset="0"/>
                <a:cs typeface="Times New Roman" panose="02020603050405020304" pitchFamily="18" charset="0"/>
              </a:rPr>
              <a:t>– </a:t>
            </a:r>
            <a:endParaRPr lang="be-BY" sz="4000" dirty="0" smtClean="0">
              <a:latin typeface="Times New Roman" panose="02020603050405020304" pitchFamily="18" charset="0"/>
              <a:ea typeface="Calibri" pitchFamily="34" charset="0"/>
              <a:cs typeface="Times New Roman" panose="02020603050405020304" pitchFamily="18" charset="0"/>
            </a:endParaRPr>
          </a:p>
          <a:p>
            <a:pPr lvl="0" eaLnBrk="0" fontAlgn="base" hangingPunct="0">
              <a:spcBef>
                <a:spcPct val="0"/>
              </a:spcBef>
              <a:spcAft>
                <a:spcPct val="0"/>
              </a:spcAft>
            </a:pPr>
            <a:r>
              <a:rPr lang="be-BY" sz="4000" dirty="0" smtClean="0">
                <a:latin typeface="Times New Roman" panose="02020603050405020304" pitchFamily="18" charset="0"/>
                <a:ea typeface="Calibri" pitchFamily="34" charset="0"/>
                <a:cs typeface="Times New Roman" panose="02020603050405020304" pitchFamily="18" charset="0"/>
              </a:rPr>
              <a:t>езуіцкая </a:t>
            </a:r>
            <a:r>
              <a:rPr lang="be-BY" sz="4000" dirty="0">
                <a:latin typeface="Times New Roman" panose="02020603050405020304" pitchFamily="18" charset="0"/>
                <a:ea typeface="Calibri" pitchFamily="34" charset="0"/>
                <a:cs typeface="Times New Roman" panose="02020603050405020304" pitchFamily="18" charset="0"/>
              </a:rPr>
              <a:t>сярэдняя навучальная </a:t>
            </a:r>
            <a:r>
              <a:rPr lang="be-BY" sz="4000" dirty="0" smtClean="0">
                <a:latin typeface="Times New Roman" panose="02020603050405020304" pitchFamily="18" charset="0"/>
                <a:ea typeface="Calibri" pitchFamily="34" charset="0"/>
                <a:cs typeface="Times New Roman" panose="02020603050405020304" pitchFamily="18" charset="0"/>
              </a:rPr>
              <a:t>ўстанова</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964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376</TotalTime>
  <Words>709</Words>
  <Application>Microsoft Office PowerPoint</Application>
  <PresentationFormat>Широкоэкранный</PresentationFormat>
  <Paragraphs>154</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Calibri</vt:lpstr>
      <vt:lpstr>Times New Roman</vt:lpstr>
      <vt:lpstr>Trebuchet MS</vt:lpstr>
      <vt:lpstr>Берлин</vt:lpstr>
      <vt:lpstr>Презентация PowerPoint</vt:lpstr>
      <vt:lpstr>Презентация PowerPoint</vt:lpstr>
      <vt:lpstr>Тэма ўрока:Рэфармацыя і Контррэфармацыя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Адгадай асобу, дату, тэрмін   1. Першы рэктар Віленскай езуіцкай акадэміі … 2. Хрысціян-католікаў у РП у 16 ст. называлі … 3. Першыя манахі-езуіты ў ВКЛ з’явіліся ў … 4. Аўтар твора “Катэхізіс”, прапаведнік, філосаф, асветнік … 5. Першая кальвінісцкая абшчына была заснавана ў горадзе … 6. Езуіцкія сярэднія навучальныя установы называліся … 7. Рэлігійны рух супраць каталіцкай царквы … 8. Рэлігійна-палітычны рух, накіраваны супраць Рэфармацыі… 9. Віленскі ваявода, канцлер ВКЛ, заснавальнік першай кальвінісцкай абшчыны … 10.  Яны лічылі Ісуса Хрыста звычайным чалавекам, выступалі супраць смяротнага пакарання … </vt:lpstr>
      <vt:lpstr>Презентация PowerPoint</vt:lpstr>
      <vt:lpstr>Презентация PowerPoint</vt:lpstr>
      <vt:lpstr>Хатняе заданне: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Прэзентацыя ўрока</dc:title>
  <dc:creator>Пользователь</dc:creator>
  <cp:lastModifiedBy>Пользователь</cp:lastModifiedBy>
  <cp:revision>73</cp:revision>
  <dcterms:created xsi:type="dcterms:W3CDTF">2019-03-11T06:08:16Z</dcterms:created>
  <dcterms:modified xsi:type="dcterms:W3CDTF">2021-10-22T10:02:19Z</dcterms:modified>
</cp:coreProperties>
</file>